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4"/>
  </p:notesMasterIdLst>
  <p:sldIdLst>
    <p:sldId id="256" r:id="rId2"/>
    <p:sldId id="387" r:id="rId3"/>
    <p:sldId id="381" r:id="rId4"/>
    <p:sldId id="389" r:id="rId5"/>
    <p:sldId id="388" r:id="rId6"/>
    <p:sldId id="370" r:id="rId7"/>
    <p:sldId id="265" r:id="rId8"/>
    <p:sldId id="391" r:id="rId9"/>
    <p:sldId id="258" r:id="rId10"/>
    <p:sldId id="262" r:id="rId11"/>
    <p:sldId id="332" r:id="rId12"/>
    <p:sldId id="371" r:id="rId13"/>
    <p:sldId id="393" r:id="rId14"/>
    <p:sldId id="259" r:id="rId15"/>
    <p:sldId id="355" r:id="rId16"/>
    <p:sldId id="280" r:id="rId17"/>
    <p:sldId id="335" r:id="rId18"/>
    <p:sldId id="363" r:id="rId19"/>
    <p:sldId id="399" r:id="rId20"/>
    <p:sldId id="382" r:id="rId21"/>
    <p:sldId id="299" r:id="rId22"/>
    <p:sldId id="395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FF0000"/>
    <a:srgbClr val="1F80C9"/>
    <a:srgbClr val="4C3FA9"/>
    <a:srgbClr val="BEB9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80" autoAdjust="0"/>
  </p:normalViewPr>
  <p:slideViewPr>
    <p:cSldViewPr>
      <p:cViewPr>
        <p:scale>
          <a:sx n="70" d="100"/>
          <a:sy n="70" d="100"/>
        </p:scale>
        <p:origin x="-201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2" y="1722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harles%20Hansen\AppData\Local\Microsoft\Windows\Temporary%20Internet%20Files\Content.Outlook\IC16OFUO\Log%20h%20vs%20C%20(3)%20(2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Correlation of log(h) with C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trendlineType val="linear"/>
          </c:trendline>
          <c:xVal>
            <c:numRef>
              <c:f>Sheet1!$D$3:$D$8</c:f>
              <c:numCache>
                <c:formatCode>General</c:formatCode>
                <c:ptCount val="6"/>
                <c:pt idx="0">
                  <c:v>0.35100000000000031</c:v>
                </c:pt>
                <c:pt idx="1">
                  <c:v>0.26800000000000002</c:v>
                </c:pt>
                <c:pt idx="2">
                  <c:v>0.18100000000000024</c:v>
                </c:pt>
                <c:pt idx="3">
                  <c:v>0.17600000000000021</c:v>
                </c:pt>
                <c:pt idx="4">
                  <c:v>7.6000000000000123E-2</c:v>
                </c:pt>
                <c:pt idx="5">
                  <c:v>0.67600000000001204</c:v>
                </c:pt>
              </c:numCache>
            </c:numRef>
          </c:xVal>
          <c:yVal>
            <c:numRef>
              <c:f>Sheet1!$E$3:$E$8</c:f>
              <c:numCache>
                <c:formatCode>General</c:formatCode>
                <c:ptCount val="6"/>
                <c:pt idx="0">
                  <c:v>-5.109</c:v>
                </c:pt>
                <c:pt idx="1">
                  <c:v>-5.9172000000000002</c:v>
                </c:pt>
                <c:pt idx="2">
                  <c:v>-6.8267999999999995</c:v>
                </c:pt>
                <c:pt idx="3">
                  <c:v>-6.9280999999999997</c:v>
                </c:pt>
                <c:pt idx="4">
                  <c:v>-7.8356500000000002</c:v>
                </c:pt>
                <c:pt idx="5">
                  <c:v>-3</c:v>
                </c:pt>
              </c:numCache>
            </c:numRef>
          </c:yVal>
        </c:ser>
        <c:axId val="117739520"/>
        <c:axId val="119156736"/>
      </c:scatterChart>
      <c:valAx>
        <c:axId val="117739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 (Saturated Vol Fraction)</a:t>
                </a:r>
              </a:p>
            </c:rich>
          </c:tx>
          <c:layout/>
        </c:title>
        <c:numFmt formatCode="General" sourceLinked="1"/>
        <c:tickLblPos val="nextTo"/>
        <c:crossAx val="119156736"/>
        <c:crossesAt val="-8"/>
        <c:crossBetween val="midCat"/>
      </c:valAx>
      <c:valAx>
        <c:axId val="119156736"/>
        <c:scaling>
          <c:orientation val="minMax"/>
          <c:max val="-3"/>
          <c:min val="-8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log(h)</a:t>
                </a:r>
              </a:p>
            </c:rich>
          </c:tx>
          <c:layout/>
        </c:title>
        <c:numFmt formatCode="General" sourceLinked="1"/>
        <c:tickLblPos val="nextTo"/>
        <c:crossAx val="117739520"/>
        <c:crosses val="autoZero"/>
        <c:crossBetween val="midCat"/>
      </c:valAx>
    </c:plotArea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A61864-19EF-48A7-9C08-F40E8A5751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61864-19EF-48A7-9C08-F40E8A5751F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61864-19EF-48A7-9C08-F40E8A5751F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1D41D6-4A93-4812-A45D-277187FFDEE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053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5053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BFCB9-F614-42F8-9706-5D75863BBC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D8D3F-9A8C-4FA8-84D6-1BAD08B82BE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D54E9A1-042C-4364-801D-DA69FE60CDA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4D65D61-0C6B-4564-9964-5C429EC71DD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25391B4-E9C3-46DB-8BF0-042EFCFE76F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762412B-EFC5-4E40-A5A4-72787E14524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56362-33D5-4F17-AFA2-971A06A2BA9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C56D0-171E-4F7F-882C-F53C367174A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28D6E-0A28-4822-8B0A-48684694A4A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BFB09-AA65-4BFF-88D0-E6F341207CC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59538-16F8-4E3C-A260-346366ACED7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79EA5-0324-4A4F-A2C8-295A43DCA6F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8183C-29FB-44B2-AA31-0AAE54A108C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C48F-FA1E-4877-BC6E-0E695D961F8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GB" alt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GB" alt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370B8E2-BB4E-4041-AEBC-E5DC26062FD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4951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4951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 dirty="0"/>
              <a:t>HANSEN </a:t>
            </a:r>
            <a:r>
              <a:rPr lang="da-DK" sz="3600" dirty="0" smtClean="0"/>
              <a:t>SOLUBILITY PARAMETERS    FROM START TO 50 YEARS</a:t>
            </a: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da-DK" dirty="0"/>
              <a:t>         CHARLES M. HANSEN</a:t>
            </a:r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438400" y="2416175"/>
          <a:ext cx="4267200" cy="3451225"/>
        </p:xfrm>
        <a:graphic>
          <a:graphicData uri="http://schemas.openxmlformats.org/presentationml/2006/ole">
            <p:oleObj spid="_x0000_s2052" name="Bitmap Image" r:id="rId4" imgW="4172532" imgH="3505689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>
                <a:sym typeface="Symbol" pitchFamily="18" charset="2"/>
              </a:rPr>
              <a:t></a:t>
            </a:r>
            <a:r>
              <a:rPr lang="en-US" sz="4800" baseline="-25000" dirty="0" smtClean="0"/>
              <a:t>H</a:t>
            </a:r>
            <a:r>
              <a:rPr lang="en-US" sz="4800" dirty="0" smtClean="0">
                <a:solidFill>
                  <a:srgbClr val="1F80C9"/>
                </a:solidFill>
              </a:rPr>
              <a:t> – Final Result</a:t>
            </a:r>
            <a:br>
              <a:rPr lang="en-US" sz="4800" dirty="0" smtClean="0">
                <a:solidFill>
                  <a:srgbClr val="1F80C9"/>
                </a:solidFill>
              </a:rPr>
            </a:br>
            <a:r>
              <a:rPr lang="en-US" sz="4800" dirty="0" smtClean="0">
                <a:solidFill>
                  <a:srgbClr val="1F80C9"/>
                </a:solidFill>
              </a:rPr>
              <a:t> (What was left over)</a:t>
            </a:r>
            <a:endParaRPr lang="en-US" sz="4800" dirty="0">
              <a:solidFill>
                <a:srgbClr val="1F80C9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9725"/>
          </a:xfrm>
        </p:spPr>
        <p:txBody>
          <a:bodyPr/>
          <a:lstStyle/>
          <a:p>
            <a:pPr marL="858837" lvl="1" indent="-514350" algn="ctr">
              <a:buNone/>
            </a:pPr>
            <a:r>
              <a:rPr lang="da-DK" sz="3500" dirty="0" smtClean="0">
                <a:sym typeface="Symbol" pitchFamily="18" charset="2"/>
              </a:rPr>
              <a:t>E</a:t>
            </a:r>
            <a:r>
              <a:rPr lang="da-DK" sz="3500" baseline="-25000" dirty="0" smtClean="0">
                <a:sym typeface="Symbol" pitchFamily="18" charset="2"/>
              </a:rPr>
              <a:t>H</a:t>
            </a:r>
            <a:r>
              <a:rPr lang="da-DK" sz="3500" dirty="0" smtClean="0">
                <a:sym typeface="Symbol" pitchFamily="18" charset="2"/>
              </a:rPr>
              <a:t>  </a:t>
            </a:r>
            <a:r>
              <a:rPr lang="da-DK" sz="3500" dirty="0">
                <a:sym typeface="Symbol" pitchFamily="18" charset="2"/>
              </a:rPr>
              <a:t>=  E  -  E</a:t>
            </a:r>
            <a:r>
              <a:rPr lang="da-DK" sz="3500" baseline="-25000" dirty="0">
                <a:sym typeface="Symbol" pitchFamily="18" charset="2"/>
              </a:rPr>
              <a:t>D</a:t>
            </a:r>
            <a:r>
              <a:rPr lang="da-DK" sz="3500" dirty="0">
                <a:sym typeface="Symbol" pitchFamily="18" charset="2"/>
              </a:rPr>
              <a:t> -  </a:t>
            </a:r>
            <a:r>
              <a:rPr lang="da-DK" sz="3500" dirty="0" smtClean="0">
                <a:sym typeface="Symbol" pitchFamily="18" charset="2"/>
              </a:rPr>
              <a:t>E</a:t>
            </a:r>
            <a:r>
              <a:rPr lang="da-DK" sz="3500" baseline="-25000" dirty="0" smtClean="0">
                <a:sym typeface="Symbol" pitchFamily="18" charset="2"/>
              </a:rPr>
              <a:t>P</a:t>
            </a:r>
            <a:endParaRPr lang="da-DK" sz="3500" dirty="0">
              <a:sym typeface="Symbol" pitchFamily="18" charset="2"/>
            </a:endParaRPr>
          </a:p>
          <a:p>
            <a:pPr marL="858837" lvl="1" indent="-514350" algn="ctr">
              <a:buNone/>
            </a:pPr>
            <a:r>
              <a:rPr lang="en-US" sz="3500" dirty="0" smtClean="0">
                <a:sym typeface="Symbol" pitchFamily="18" charset="2"/>
              </a:rPr>
              <a:t></a:t>
            </a:r>
            <a:r>
              <a:rPr lang="en-US" sz="3500" baseline="-25000" dirty="0"/>
              <a:t>H</a:t>
            </a:r>
            <a:r>
              <a:rPr lang="da-DK" dirty="0">
                <a:sym typeface="Symbol" pitchFamily="18" charset="2"/>
              </a:rPr>
              <a:t> </a:t>
            </a:r>
            <a:r>
              <a:rPr lang="da-DK" sz="3500" dirty="0">
                <a:sym typeface="Symbol" pitchFamily="18" charset="2"/>
              </a:rPr>
              <a:t>=</a:t>
            </a:r>
            <a:r>
              <a:rPr lang="da-DK" dirty="0">
                <a:sym typeface="Symbol" pitchFamily="18" charset="2"/>
              </a:rPr>
              <a:t> </a:t>
            </a:r>
            <a:r>
              <a:rPr lang="da-DK" sz="3500" dirty="0" smtClean="0">
                <a:sym typeface="Symbol" pitchFamily="18" charset="2"/>
              </a:rPr>
              <a:t>(</a:t>
            </a:r>
            <a:r>
              <a:rPr lang="da-DK" sz="3500" dirty="0">
                <a:sym typeface="Symbol" pitchFamily="18" charset="2"/>
              </a:rPr>
              <a:t>E</a:t>
            </a:r>
            <a:r>
              <a:rPr lang="da-DK" sz="3500" baseline="-25000" dirty="0">
                <a:sym typeface="Symbol" pitchFamily="18" charset="2"/>
              </a:rPr>
              <a:t>H</a:t>
            </a:r>
            <a:r>
              <a:rPr lang="da-DK" sz="3500" dirty="0">
                <a:sym typeface="Symbol" pitchFamily="18" charset="2"/>
              </a:rPr>
              <a:t>/V</a:t>
            </a:r>
            <a:r>
              <a:rPr lang="da-DK" sz="3500" dirty="0" smtClean="0">
                <a:sym typeface="Symbol" pitchFamily="18" charset="2"/>
              </a:rPr>
              <a:t>)</a:t>
            </a:r>
            <a:r>
              <a:rPr lang="da-DK" sz="3000" baseline="50000" dirty="0" smtClean="0">
                <a:sym typeface="Symbol" pitchFamily="18" charset="2"/>
              </a:rPr>
              <a:t>½</a:t>
            </a:r>
          </a:p>
          <a:p>
            <a:pPr lvl="1">
              <a:buFont typeface="Wingdings" pitchFamily="2" charset="2"/>
              <a:buNone/>
            </a:pPr>
            <a:endParaRPr lang="da-DK" sz="3000" baseline="50000" dirty="0" smtClean="0"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da-DK" sz="3000" baseline="50000" dirty="0" smtClean="0">
                <a:sym typeface="Symbol" pitchFamily="18" charset="2"/>
              </a:rPr>
              <a:t>		   </a:t>
            </a:r>
            <a:r>
              <a:rPr lang="da-DK" sz="3500" b="1" dirty="0" smtClean="0">
                <a:sym typeface="Symbol" pitchFamily="18" charset="2"/>
              </a:rPr>
              <a:t>CHECK</a:t>
            </a:r>
            <a:r>
              <a:rPr lang="da-DK" sz="3500" dirty="0" smtClean="0">
                <a:sym typeface="Symbol" pitchFamily="18" charset="2"/>
              </a:rPr>
              <a:t> </a:t>
            </a:r>
            <a:r>
              <a:rPr lang="da-DK" sz="3500" dirty="0">
                <a:sym typeface="Symbol" pitchFamily="18" charset="2"/>
              </a:rPr>
              <a:t>where possible that:</a:t>
            </a:r>
          </a:p>
          <a:p>
            <a:pPr>
              <a:buNone/>
            </a:pPr>
            <a:r>
              <a:rPr lang="da-DK" dirty="0">
                <a:sym typeface="Symbol" pitchFamily="18" charset="2"/>
              </a:rPr>
              <a:t>	       </a:t>
            </a:r>
            <a:r>
              <a:rPr lang="da-DK" dirty="0" smtClean="0">
                <a:sym typeface="Symbol" pitchFamily="18" charset="2"/>
              </a:rPr>
              <a:t>   </a:t>
            </a:r>
            <a:r>
              <a:rPr lang="en-US" sz="3400" b="1" dirty="0" smtClean="0">
                <a:solidFill>
                  <a:srgbClr val="1F80C9"/>
                </a:solidFill>
                <a:sym typeface="Symbol" pitchFamily="18" charset="2"/>
              </a:rPr>
              <a:t></a:t>
            </a:r>
            <a:r>
              <a:rPr lang="en-US" sz="3200" b="1" baseline="-25000" dirty="0" smtClean="0">
                <a:solidFill>
                  <a:srgbClr val="1F80C9"/>
                </a:solidFill>
                <a:sym typeface="Symbol" pitchFamily="18" charset="2"/>
              </a:rPr>
              <a:t>T</a:t>
            </a:r>
            <a:r>
              <a:rPr lang="en-US" sz="21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400" b="1" dirty="0" smtClean="0">
                <a:solidFill>
                  <a:srgbClr val="1F80C9"/>
                </a:solidFill>
                <a:sym typeface="Symbol" pitchFamily="18" charset="2"/>
              </a:rPr>
              <a:t>  </a:t>
            </a:r>
            <a:r>
              <a:rPr lang="en-US" sz="3400" b="1" dirty="0">
                <a:solidFill>
                  <a:srgbClr val="1F80C9"/>
                </a:solidFill>
                <a:sym typeface="Symbol" pitchFamily="18" charset="2"/>
              </a:rPr>
              <a:t>=     </a:t>
            </a:r>
            <a:r>
              <a:rPr lang="en-US" sz="2100" b="1" baseline="80000" dirty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200" b="1" baseline="-25000" dirty="0">
                <a:solidFill>
                  <a:srgbClr val="1F80C9"/>
                </a:solidFill>
                <a:sym typeface="Symbol" pitchFamily="18" charset="2"/>
              </a:rPr>
              <a:t>D</a:t>
            </a:r>
            <a:r>
              <a:rPr lang="en-US" sz="3400" b="1" dirty="0">
                <a:solidFill>
                  <a:srgbClr val="1F80C9"/>
                </a:solidFill>
                <a:sym typeface="Symbol" pitchFamily="18" charset="2"/>
              </a:rPr>
              <a:t>   </a:t>
            </a:r>
            <a:r>
              <a:rPr lang="en-US" sz="3400" b="1" dirty="0" smtClean="0">
                <a:solidFill>
                  <a:srgbClr val="1F80C9"/>
                </a:solidFill>
                <a:sym typeface="Symbol" pitchFamily="18" charset="2"/>
              </a:rPr>
              <a:t>+   </a:t>
            </a:r>
            <a:r>
              <a:rPr lang="en-US" sz="3400" b="1" dirty="0">
                <a:solidFill>
                  <a:srgbClr val="1F80C9"/>
                </a:solidFill>
                <a:sym typeface="Symbol" pitchFamily="18" charset="2"/>
              </a:rPr>
              <a:t></a:t>
            </a:r>
            <a:r>
              <a:rPr lang="en-US" sz="2100" b="1" baseline="80000" dirty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200" b="1" baseline="-25000" dirty="0">
                <a:solidFill>
                  <a:srgbClr val="1F80C9"/>
                </a:solidFill>
                <a:sym typeface="Symbol" pitchFamily="18" charset="2"/>
              </a:rPr>
              <a:t>P</a:t>
            </a:r>
            <a:r>
              <a:rPr lang="en-US" sz="3400" b="1" dirty="0">
                <a:solidFill>
                  <a:srgbClr val="1F80C9"/>
                </a:solidFill>
                <a:sym typeface="Symbol" pitchFamily="18" charset="2"/>
              </a:rPr>
              <a:t>   +   </a:t>
            </a:r>
            <a:r>
              <a:rPr lang="en-US" sz="21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200" b="1" baseline="-25000" dirty="0" smtClean="0">
                <a:solidFill>
                  <a:srgbClr val="1F80C9"/>
                </a:solidFill>
                <a:sym typeface="Symbol" pitchFamily="18" charset="2"/>
              </a:rPr>
              <a:t>H</a:t>
            </a:r>
          </a:p>
          <a:p>
            <a:pPr>
              <a:buFont typeface="Wingdings" pitchFamily="2" charset="2"/>
              <a:buNone/>
            </a:pPr>
            <a:endParaRPr lang="en-US" sz="3400" b="1" baseline="-25000" dirty="0" smtClean="0">
              <a:solidFill>
                <a:srgbClr val="1F80C9"/>
              </a:solidFill>
              <a:sym typeface="Symbol" pitchFamily="18" charset="2"/>
            </a:endParaRPr>
          </a:p>
          <a:p>
            <a:pPr marL="342900" lvl="1" indent="-342900">
              <a:buClr>
                <a:schemeClr val="accent1"/>
              </a:buClr>
              <a:buSzPct val="65000"/>
              <a:buNone/>
            </a:pPr>
            <a:r>
              <a:rPr lang="da-DK" sz="2800" dirty="0" smtClean="0">
                <a:sym typeface="Symbol" pitchFamily="18" charset="2"/>
              </a:rPr>
              <a:t>      Later Functional Group Contributions for </a:t>
            </a:r>
            <a:r>
              <a:rPr lang="en-US" sz="2800" dirty="0" smtClean="0">
                <a:sym typeface="Symbol" pitchFamily="18" charset="2"/>
              </a:rPr>
              <a:t>E</a:t>
            </a:r>
            <a:r>
              <a:rPr lang="en-US" sz="2800" baseline="-25000" dirty="0" smtClean="0"/>
              <a:t>H</a:t>
            </a:r>
            <a:endParaRPr lang="da-DK" sz="3000" baseline="50000" dirty="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3400" b="1" baseline="-25000" dirty="0">
              <a:solidFill>
                <a:srgbClr val="1F80C9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>
                <a:sym typeface="Symbol" pitchFamily="18" charset="2"/>
              </a:rPr>
              <a:t></a:t>
            </a:r>
            <a:r>
              <a:rPr lang="da-DK" sz="2800" dirty="0"/>
              <a:t>P  </a:t>
            </a:r>
            <a:r>
              <a:rPr lang="da-DK" dirty="0"/>
              <a:t>VERSUS</a:t>
            </a:r>
            <a:r>
              <a:rPr lang="da-DK" sz="2800" dirty="0"/>
              <a:t>  </a:t>
            </a:r>
            <a:r>
              <a:rPr lang="en-US" sz="6000" dirty="0">
                <a:sym typeface="Symbol" pitchFamily="18" charset="2"/>
              </a:rPr>
              <a:t></a:t>
            </a:r>
            <a:r>
              <a:rPr lang="da-DK" sz="2800" dirty="0"/>
              <a:t>H   </a:t>
            </a:r>
            <a:r>
              <a:rPr lang="da-DK" dirty="0"/>
              <a:t>PLOT</a:t>
            </a:r>
            <a:endParaRPr lang="en-US" dirty="0"/>
          </a:p>
        </p:txBody>
      </p:sp>
      <p:graphicFrame>
        <p:nvGraphicFramePr>
          <p:cNvPr id="181252" name="Object 4"/>
          <p:cNvGraphicFramePr>
            <a:graphicFrameLocks noChangeAspect="1"/>
          </p:cNvGraphicFramePr>
          <p:nvPr>
            <p:ph idx="1"/>
          </p:nvPr>
        </p:nvGraphicFramePr>
        <p:xfrm>
          <a:off x="1906588" y="1600200"/>
          <a:ext cx="5329237" cy="4530725"/>
        </p:xfrm>
        <a:graphic>
          <a:graphicData uri="http://schemas.openxmlformats.org/presentationml/2006/ole">
            <p:oleObj spid="_x0000_s181252" r:id="rId3" imgW="6038850" imgH="513397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800" dirty="0"/>
              <a:t>WHOLE EQUALS SUM OF PARTS</a:t>
            </a:r>
            <a:br>
              <a:rPr lang="da-DK" sz="3800" dirty="0"/>
            </a:br>
            <a:r>
              <a:rPr lang="da-DK" sz="3800" dirty="0"/>
              <a:t>E = COHESION ENERGY = </a:t>
            </a:r>
            <a:r>
              <a:rPr lang="el-GR" sz="3800" dirty="0"/>
              <a:t>Δ</a:t>
            </a:r>
            <a:r>
              <a:rPr lang="da-DK" sz="3800" dirty="0"/>
              <a:t>E</a:t>
            </a:r>
            <a:r>
              <a:rPr lang="da-DK" sz="2400" dirty="0"/>
              <a:t>vap</a:t>
            </a:r>
            <a:endParaRPr lang="el-GR" sz="2400" dirty="0"/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da-DK" sz="2600" b="1" dirty="0">
                <a:sym typeface="Symbol" pitchFamily="18" charset="2"/>
              </a:rPr>
              <a:t> </a:t>
            </a:r>
            <a:r>
              <a:rPr lang="da-DK" sz="2600" b="1" dirty="0" smtClean="0">
                <a:sym typeface="Symbol" pitchFamily="18" charset="2"/>
              </a:rPr>
              <a:t>     </a:t>
            </a:r>
            <a:r>
              <a:rPr lang="da-DK" sz="2600" dirty="0" smtClean="0">
                <a:sym typeface="Symbol" pitchFamily="18" charset="2"/>
              </a:rPr>
              <a:t>E  </a:t>
            </a:r>
            <a:r>
              <a:rPr lang="da-DK" sz="2600" dirty="0">
                <a:sym typeface="Symbol" pitchFamily="18" charset="2"/>
              </a:rPr>
              <a:t>=  E</a:t>
            </a:r>
            <a:r>
              <a:rPr lang="da-DK" sz="2600" baseline="-25000" dirty="0">
                <a:sym typeface="Symbol" pitchFamily="18" charset="2"/>
              </a:rPr>
              <a:t>D</a:t>
            </a:r>
            <a:r>
              <a:rPr lang="da-DK" sz="2600" dirty="0">
                <a:sym typeface="Symbol" pitchFamily="18" charset="2"/>
              </a:rPr>
              <a:t> + E</a:t>
            </a:r>
            <a:r>
              <a:rPr lang="da-DK" sz="2600" baseline="-25000" dirty="0">
                <a:sym typeface="Symbol" pitchFamily="18" charset="2"/>
              </a:rPr>
              <a:t>P</a:t>
            </a:r>
            <a:r>
              <a:rPr lang="da-DK" sz="2600" dirty="0">
                <a:sym typeface="Symbol" pitchFamily="18" charset="2"/>
              </a:rPr>
              <a:t> + E</a:t>
            </a:r>
            <a:r>
              <a:rPr lang="da-DK" sz="2600" baseline="-25000" dirty="0">
                <a:sym typeface="Symbol" pitchFamily="18" charset="2"/>
              </a:rPr>
              <a:t>H</a:t>
            </a:r>
            <a:r>
              <a:rPr lang="da-DK" sz="2600" dirty="0">
                <a:sym typeface="Symbol" pitchFamily="18" charset="2"/>
              </a:rPr>
              <a:t>		</a:t>
            </a:r>
          </a:p>
          <a:p>
            <a:pPr>
              <a:lnSpc>
                <a:spcPct val="90000"/>
              </a:lnSpc>
              <a:buNone/>
            </a:pPr>
            <a:r>
              <a:rPr lang="da-DK" sz="2600" dirty="0">
                <a:sym typeface="Symbol" pitchFamily="18" charset="2"/>
              </a:rPr>
              <a:t> </a:t>
            </a:r>
            <a:r>
              <a:rPr lang="da-DK" sz="2600" dirty="0" smtClean="0">
                <a:sym typeface="Symbol" pitchFamily="18" charset="2"/>
              </a:rPr>
              <a:t>     D </a:t>
            </a:r>
            <a:r>
              <a:rPr lang="da-DK" sz="2600" dirty="0">
                <a:sym typeface="Symbol" pitchFamily="18" charset="2"/>
              </a:rPr>
              <a:t>- Dispersion (Hydrocarbon)</a:t>
            </a:r>
          </a:p>
          <a:p>
            <a:pPr>
              <a:lnSpc>
                <a:spcPct val="90000"/>
              </a:lnSpc>
              <a:buNone/>
            </a:pPr>
            <a:r>
              <a:rPr lang="da-DK" sz="2600" dirty="0">
                <a:sym typeface="Symbol" pitchFamily="18" charset="2"/>
              </a:rPr>
              <a:t> </a:t>
            </a:r>
            <a:r>
              <a:rPr lang="da-DK" sz="2600" dirty="0" smtClean="0">
                <a:sym typeface="Symbol" pitchFamily="18" charset="2"/>
              </a:rPr>
              <a:t>     P </a:t>
            </a:r>
            <a:r>
              <a:rPr lang="da-DK" sz="2600" dirty="0">
                <a:sym typeface="Symbol" pitchFamily="18" charset="2"/>
              </a:rPr>
              <a:t>- Polar (Dipolar)</a:t>
            </a:r>
          </a:p>
          <a:p>
            <a:pPr>
              <a:lnSpc>
                <a:spcPct val="90000"/>
              </a:lnSpc>
              <a:buNone/>
            </a:pPr>
            <a:r>
              <a:rPr lang="da-DK" sz="2600" dirty="0">
                <a:sym typeface="Symbol" pitchFamily="18" charset="2"/>
              </a:rPr>
              <a:t> </a:t>
            </a:r>
            <a:r>
              <a:rPr lang="da-DK" sz="2600" dirty="0" smtClean="0">
                <a:sym typeface="Symbol" pitchFamily="18" charset="2"/>
              </a:rPr>
              <a:t>     H </a:t>
            </a:r>
            <a:r>
              <a:rPr lang="da-DK" sz="2600" dirty="0">
                <a:sym typeface="Symbol" pitchFamily="18" charset="2"/>
              </a:rPr>
              <a:t>- Hydrogen Bonds (Electron Interchange</a:t>
            </a:r>
            <a:r>
              <a:rPr lang="da-DK" sz="2600" dirty="0" smtClean="0">
                <a:sym typeface="Symbol" pitchFamily="18" charset="2"/>
              </a:rPr>
              <a:t>)</a:t>
            </a:r>
            <a:endParaRPr lang="en-US" sz="2600" b="1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buNone/>
            </a:pPr>
            <a:r>
              <a:rPr lang="en-US" sz="2600" b="1" dirty="0" smtClean="0">
                <a:sym typeface="Symbol" pitchFamily="18" charset="2"/>
              </a:rPr>
              <a:t>               </a:t>
            </a:r>
            <a:r>
              <a:rPr lang="en-US" sz="2600" dirty="0" smtClean="0">
                <a:sym typeface="Symbol" pitchFamily="18" charset="2"/>
              </a:rPr>
              <a:t>E/V      </a:t>
            </a:r>
            <a:r>
              <a:rPr lang="en-US" sz="2600" dirty="0">
                <a:sym typeface="Symbol" pitchFamily="18" charset="2"/>
              </a:rPr>
              <a:t>=    E</a:t>
            </a:r>
            <a:r>
              <a:rPr lang="en-US" sz="2600" baseline="-25000" dirty="0">
                <a:sym typeface="Symbol" pitchFamily="18" charset="2"/>
              </a:rPr>
              <a:t>D</a:t>
            </a:r>
            <a:r>
              <a:rPr lang="en-US" sz="2600" dirty="0">
                <a:sym typeface="Symbol" pitchFamily="18" charset="2"/>
              </a:rPr>
              <a:t>/V +   E</a:t>
            </a:r>
            <a:r>
              <a:rPr lang="en-US" sz="2600" baseline="-25000" dirty="0">
                <a:sym typeface="Symbol" pitchFamily="18" charset="2"/>
              </a:rPr>
              <a:t>P</a:t>
            </a:r>
            <a:r>
              <a:rPr lang="en-US" sz="2600" dirty="0">
                <a:sym typeface="Symbol" pitchFamily="18" charset="2"/>
              </a:rPr>
              <a:t>/V +   </a:t>
            </a:r>
            <a:r>
              <a:rPr lang="en-US" sz="2600" dirty="0" smtClean="0">
                <a:sym typeface="Symbol" pitchFamily="18" charset="2"/>
              </a:rPr>
              <a:t>E</a:t>
            </a:r>
            <a:r>
              <a:rPr lang="en-US" sz="2600" baseline="-25000" dirty="0" smtClean="0">
                <a:sym typeface="Symbol" pitchFamily="18" charset="2"/>
              </a:rPr>
              <a:t>H</a:t>
            </a:r>
            <a:r>
              <a:rPr lang="en-US" sz="2600" dirty="0" smtClean="0">
                <a:sym typeface="Symbol" pitchFamily="18" charset="2"/>
              </a:rPr>
              <a:t>/V</a:t>
            </a:r>
          </a:p>
          <a:p>
            <a:pPr>
              <a:lnSpc>
                <a:spcPct val="90000"/>
              </a:lnSpc>
              <a:buNone/>
            </a:pPr>
            <a:r>
              <a:rPr lang="en-US" sz="2600" b="1" dirty="0">
                <a:sym typeface="Symbol" pitchFamily="18" charset="2"/>
              </a:rPr>
              <a:t>		                           </a:t>
            </a:r>
            <a:r>
              <a:rPr lang="en-US" sz="2600" b="1" dirty="0" smtClean="0">
                <a:sym typeface="Symbol" pitchFamily="18" charset="2"/>
              </a:rPr>
              <a:t>        </a:t>
            </a:r>
            <a:endParaRPr lang="en-US" sz="2600" b="1" dirty="0">
              <a:sym typeface="Symbol" pitchFamily="18" charset="2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2000" b="1" dirty="0" smtClean="0">
                <a:sym typeface="Symbol" pitchFamily="18" charset="2"/>
              </a:rPr>
              <a:t>                </a:t>
            </a:r>
            <a:r>
              <a:rPr lang="en-US" sz="3700" b="1" dirty="0" smtClean="0">
                <a:solidFill>
                  <a:srgbClr val="1F80C9"/>
                </a:solidFill>
                <a:sym typeface="Symbol" pitchFamily="18" charset="2"/>
              </a:rPr>
              <a:t></a:t>
            </a:r>
            <a:r>
              <a:rPr lang="en-US" sz="3700" b="1" baseline="-25000" dirty="0" smtClean="0">
                <a:solidFill>
                  <a:srgbClr val="1F80C9"/>
                </a:solidFill>
                <a:sym typeface="Symbol" pitchFamily="18" charset="2"/>
              </a:rPr>
              <a:t>T</a:t>
            </a:r>
            <a:r>
              <a:rPr lang="en-US" sz="37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700" b="1" dirty="0" smtClean="0">
                <a:solidFill>
                  <a:srgbClr val="1F80C9"/>
                </a:solidFill>
                <a:sym typeface="Symbol" pitchFamily="18" charset="2"/>
              </a:rPr>
              <a:t>    =   </a:t>
            </a:r>
            <a:r>
              <a:rPr lang="en-US" sz="3700" b="1" baseline="-25000" dirty="0" smtClean="0">
                <a:solidFill>
                  <a:srgbClr val="1F80C9"/>
                </a:solidFill>
                <a:sym typeface="Symbol" pitchFamily="18" charset="2"/>
              </a:rPr>
              <a:t>D</a:t>
            </a:r>
            <a:r>
              <a:rPr lang="en-US" sz="37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700" b="1" dirty="0" smtClean="0">
                <a:solidFill>
                  <a:srgbClr val="1F80C9"/>
                </a:solidFill>
                <a:sym typeface="Symbol" pitchFamily="18" charset="2"/>
              </a:rPr>
              <a:t> +  </a:t>
            </a:r>
            <a:r>
              <a:rPr lang="en-US" sz="3700" b="1" baseline="-25000" dirty="0" smtClean="0">
                <a:solidFill>
                  <a:srgbClr val="1F80C9"/>
                </a:solidFill>
                <a:sym typeface="Symbol" pitchFamily="18" charset="2"/>
              </a:rPr>
              <a:t>P</a:t>
            </a:r>
            <a:r>
              <a:rPr lang="en-US" sz="37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700" b="1" dirty="0" smtClean="0">
                <a:solidFill>
                  <a:srgbClr val="1F80C9"/>
                </a:solidFill>
                <a:sym typeface="Symbol" pitchFamily="18" charset="2"/>
              </a:rPr>
              <a:t> +  </a:t>
            </a:r>
            <a:r>
              <a:rPr lang="en-US" sz="3700" b="1" baseline="-25000" dirty="0" smtClean="0">
                <a:solidFill>
                  <a:srgbClr val="1F80C9"/>
                </a:solidFill>
                <a:sym typeface="Symbol" pitchFamily="18" charset="2"/>
              </a:rPr>
              <a:t>H</a:t>
            </a:r>
            <a:r>
              <a:rPr lang="en-US" sz="3700" b="1" baseline="80000" dirty="0" smtClean="0">
                <a:solidFill>
                  <a:srgbClr val="1F80C9"/>
                </a:solidFill>
                <a:sym typeface="Symbol" pitchFamily="18" charset="2"/>
              </a:rPr>
              <a:t>2</a:t>
            </a:r>
            <a:r>
              <a:rPr lang="en-US" sz="3200" b="1" baseline="-25000" dirty="0" smtClean="0">
                <a:solidFill>
                  <a:srgbClr val="1F80C9"/>
                </a:solidFill>
                <a:sym typeface="Symbol" pitchFamily="18" charset="2"/>
              </a:rPr>
              <a:t> </a:t>
            </a:r>
          </a:p>
          <a:p>
            <a:pPr lvl="1" algn="ctr">
              <a:lnSpc>
                <a:spcPct val="90000"/>
              </a:lnSpc>
              <a:buNone/>
            </a:pPr>
            <a:r>
              <a:rPr lang="en-US" sz="2200" b="1" dirty="0" smtClean="0">
                <a:solidFill>
                  <a:srgbClr val="1F80C9"/>
                </a:solidFill>
                <a:sym typeface="Symbol" pitchFamily="18" charset="2"/>
              </a:rPr>
              <a:t>THREE DIMENSIONAL SOLUBILITY PARAMETER (1967)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1F80C9"/>
                </a:solidFill>
                <a:sym typeface="Symbol" pitchFamily="18" charset="2"/>
              </a:rPr>
              <a:t>HANSEN SOLUBILITY PARAMETERS  BEERBOWER (1970)</a:t>
            </a:r>
          </a:p>
          <a:p>
            <a:pPr lvl="1" algn="ctr">
              <a:lnSpc>
                <a:spcPct val="90000"/>
              </a:lnSpc>
              <a:buNone/>
            </a:pPr>
            <a:r>
              <a:rPr lang="en-US" sz="2000" b="1" dirty="0" smtClean="0">
                <a:solidFill>
                  <a:srgbClr val="1F80C9"/>
                </a:solidFill>
                <a:sym typeface="Symbol" pitchFamily="18" charset="2"/>
              </a:rPr>
              <a:t></a:t>
            </a:r>
            <a:r>
              <a:rPr lang="en-US" sz="2000" b="1" baseline="-25000" dirty="0" smtClean="0">
                <a:solidFill>
                  <a:srgbClr val="1F80C9"/>
                </a:solidFill>
                <a:sym typeface="Symbol" pitchFamily="18" charset="2"/>
              </a:rPr>
              <a:t>T </a:t>
            </a:r>
            <a:r>
              <a:rPr lang="en-US" sz="2000" b="1" dirty="0" smtClean="0">
                <a:solidFill>
                  <a:srgbClr val="1F80C9"/>
                </a:solidFill>
                <a:sym typeface="Symbol" pitchFamily="18" charset="2"/>
              </a:rPr>
              <a:t>= </a:t>
            </a:r>
            <a:r>
              <a:rPr lang="en-US" sz="2000" b="1" dirty="0">
                <a:solidFill>
                  <a:srgbClr val="1F80C9"/>
                </a:solidFill>
                <a:sym typeface="Symbol" pitchFamily="18" charset="2"/>
              </a:rPr>
              <a:t>Square Root </a:t>
            </a:r>
            <a:r>
              <a:rPr lang="en-US" sz="2000" b="1" dirty="0" smtClean="0">
                <a:solidFill>
                  <a:srgbClr val="1F80C9"/>
                </a:solidFill>
                <a:sym typeface="Symbol" pitchFamily="18" charset="2"/>
              </a:rPr>
              <a:t>of Cohesion </a:t>
            </a:r>
            <a:r>
              <a:rPr lang="en-US" sz="2000" b="1" dirty="0">
                <a:solidFill>
                  <a:srgbClr val="1F80C9"/>
                </a:solidFill>
                <a:sym typeface="Symbol" pitchFamily="18" charset="2"/>
              </a:rPr>
              <a:t>Energy </a:t>
            </a:r>
            <a:r>
              <a:rPr lang="en-US" sz="2000" b="1" dirty="0" smtClean="0">
                <a:solidFill>
                  <a:srgbClr val="1F80C9"/>
                </a:solidFill>
                <a:sym typeface="Symbol" pitchFamily="18" charset="2"/>
              </a:rPr>
              <a:t>Density (Hildebrand)</a:t>
            </a:r>
            <a:r>
              <a:rPr lang="en-US" sz="2000" dirty="0" smtClean="0"/>
              <a:t>      88 in 1967; 243 in 1971,1200+ in 2007; 10,000+  Now </a:t>
            </a:r>
            <a:endParaRPr lang="en-US" sz="20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2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ALAN BEERBOWER </a:t>
            </a:r>
            <a:br>
              <a:rPr lang="da-DK" dirty="0" smtClean="0"/>
            </a:br>
            <a:r>
              <a:rPr lang="da-DK" dirty="0" smtClean="0"/>
              <a:t>FIRST TO USE ”HANSEN”</a:t>
            </a: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454525"/>
          </a:xfrm>
        </p:spPr>
        <p:txBody>
          <a:bodyPr/>
          <a:lstStyle/>
          <a:p>
            <a:pPr algn="ctr">
              <a:buNone/>
            </a:pPr>
            <a:r>
              <a:rPr lang="da-DK" sz="2800" dirty="0" smtClean="0"/>
              <a:t>Beerbower (1970) in ESSO brochure:</a:t>
            </a:r>
          </a:p>
          <a:p>
            <a:endParaRPr lang="da-DK" sz="2800" dirty="0" smtClean="0"/>
          </a:p>
          <a:p>
            <a:pPr algn="ctr">
              <a:buNone/>
            </a:pPr>
            <a:r>
              <a:rPr lang="da-DK" sz="2800" b="1" dirty="0" smtClean="0"/>
              <a:t>”The Hansen Principle”</a:t>
            </a:r>
            <a:endParaRPr lang="da-DK" sz="2800" dirty="0" smtClean="0"/>
          </a:p>
          <a:p>
            <a:pPr>
              <a:buNone/>
            </a:pPr>
            <a:r>
              <a:rPr lang="en-US" sz="2800" dirty="0" smtClean="0"/>
              <a:t>   “The energy of vaporization measures all of the forces that work to hold a liquid together; therefore, all interactions, regardless of whether they are dispersion, polar, or hydrogen bonding, or other types, are included in ΔE. Since δ is defined in terms of ΔE, all of the interactions are included in δ.”</a:t>
            </a:r>
            <a:endParaRPr lang="da-DK" sz="2800" dirty="0" smtClean="0"/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  <p:pic>
        <p:nvPicPr>
          <p:cNvPr id="261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12096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KEY HSP </a:t>
            </a:r>
            <a:r>
              <a:rPr lang="da-DK" dirty="0"/>
              <a:t>EQUATIONS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/>
              <a:t>Ra</a:t>
            </a:r>
            <a:r>
              <a:rPr lang="en-US" sz="2800" baseline="50000" dirty="0"/>
              <a:t>2</a:t>
            </a:r>
            <a:r>
              <a:rPr lang="en-US" sz="2800" dirty="0"/>
              <a:t>  =  4(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/>
              <a:t>D1</a:t>
            </a:r>
            <a:r>
              <a:rPr lang="en-US" sz="2800" dirty="0"/>
              <a:t> - 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/>
              <a:t>D2</a:t>
            </a:r>
            <a:r>
              <a:rPr lang="en-US" sz="2800" dirty="0"/>
              <a:t>)</a:t>
            </a:r>
            <a:r>
              <a:rPr lang="en-US" sz="2800" baseline="50000" dirty="0"/>
              <a:t>2</a:t>
            </a:r>
            <a:r>
              <a:rPr lang="en-US" sz="2800" dirty="0"/>
              <a:t>  +  (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/>
              <a:t>P1</a:t>
            </a:r>
            <a:r>
              <a:rPr lang="en-US" sz="2800" dirty="0"/>
              <a:t> - 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/>
              <a:t>P2</a:t>
            </a:r>
            <a:r>
              <a:rPr lang="en-US" sz="2800" dirty="0"/>
              <a:t>)</a:t>
            </a:r>
            <a:r>
              <a:rPr lang="en-US" sz="2800" baseline="50000" dirty="0"/>
              <a:t>2</a:t>
            </a:r>
            <a:r>
              <a:rPr lang="en-US" sz="2800" dirty="0"/>
              <a:t>  +  (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/>
              <a:t>H1</a:t>
            </a:r>
            <a:r>
              <a:rPr lang="en-US" sz="2800" dirty="0"/>
              <a:t> - </a:t>
            </a:r>
            <a:r>
              <a:rPr lang="en-US" sz="2800" dirty="0">
                <a:sym typeface="Symbol" pitchFamily="18" charset="2"/>
              </a:rPr>
              <a:t></a:t>
            </a:r>
            <a:r>
              <a:rPr lang="en-US" sz="2800" baseline="-25000" dirty="0" smtClean="0"/>
              <a:t>H2</a:t>
            </a:r>
            <a:r>
              <a:rPr lang="en-US" sz="2800" dirty="0" smtClean="0"/>
              <a:t>)</a:t>
            </a:r>
            <a:r>
              <a:rPr lang="en-US" sz="2800" baseline="50000" dirty="0" smtClean="0"/>
              <a:t>2</a:t>
            </a:r>
            <a:endParaRPr lang="en-US" sz="2800" dirty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    Ra</a:t>
            </a:r>
            <a:r>
              <a:rPr lang="da-DK" sz="2800" dirty="0" smtClean="0"/>
              <a:t> is a distance in HSP space.The ”4” is experimentally verified giving spheres of radius Ro, rather than spheroids, and </a:t>
            </a:r>
            <a:r>
              <a:rPr lang="da-DK" sz="2800" dirty="0"/>
              <a:t>is </a:t>
            </a:r>
            <a:r>
              <a:rPr lang="da-DK" sz="2800" dirty="0" smtClean="0"/>
              <a:t>found (approximately) in the new Yamamoto theory</a:t>
            </a:r>
          </a:p>
          <a:p>
            <a:pPr>
              <a:lnSpc>
                <a:spcPct val="90000"/>
              </a:lnSpc>
              <a:buNone/>
            </a:pPr>
            <a:endParaRPr lang="en-US" sz="2800" dirty="0"/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RED = Ra/Ro </a:t>
            </a: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    Relative Energy Difference is Distance to sphere center divided by its radius, Ro.    </a:t>
            </a:r>
          </a:p>
          <a:p>
            <a:pPr>
              <a:lnSpc>
                <a:spcPct val="90000"/>
              </a:lnSpc>
              <a:buNone/>
            </a:pPr>
            <a:endParaRPr lang="en-US" sz="2800" dirty="0"/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(RED)</a:t>
            </a:r>
            <a:r>
              <a:rPr lang="en-US" sz="2800" baseline="50000" dirty="0"/>
              <a:t>2</a:t>
            </a:r>
            <a:r>
              <a:rPr lang="en-US" sz="2800" dirty="0"/>
              <a:t> =  (Ra/Ro)</a:t>
            </a:r>
            <a:r>
              <a:rPr lang="en-US" sz="2800" baseline="50000" dirty="0"/>
              <a:t>2</a:t>
            </a:r>
            <a:r>
              <a:rPr lang="en-US" sz="2800" dirty="0"/>
              <a:t>  corresponds </a:t>
            </a:r>
            <a:r>
              <a:rPr lang="en-US" sz="2800" dirty="0" smtClean="0"/>
              <a:t>to </a:t>
            </a:r>
            <a:r>
              <a:rPr lang="en-US" sz="2800" b="1" baseline="16000" dirty="0" smtClean="0">
                <a:sym typeface="Symbol" pitchFamily="18" charset="2"/>
              </a:rPr>
              <a:t></a:t>
            </a:r>
            <a:r>
              <a:rPr lang="en-US" sz="2800" b="1" baseline="-25000" dirty="0" smtClean="0"/>
              <a:t>12</a:t>
            </a:r>
            <a:r>
              <a:rPr lang="en-US" sz="2800" b="1" baseline="16000" dirty="0" smtClean="0"/>
              <a:t> </a:t>
            </a:r>
            <a:r>
              <a:rPr lang="en-US" sz="2800" b="1" baseline="16000" dirty="0"/>
              <a:t>/ </a:t>
            </a:r>
            <a:r>
              <a:rPr lang="en-US" sz="2800" b="1" baseline="16000" dirty="0">
                <a:sym typeface="Symbol" pitchFamily="18" charset="2"/>
              </a:rPr>
              <a:t></a:t>
            </a:r>
            <a:r>
              <a:rPr lang="en-US" sz="2800" b="1" baseline="-25000" dirty="0"/>
              <a:t>c</a:t>
            </a:r>
            <a:r>
              <a:rPr lang="en-US" sz="2800" dirty="0"/>
              <a:t> in Huggins/Flory Theory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da-DK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4000" dirty="0" smtClean="0"/>
              <a:t>HSP AND SURFACE PHENOMENA  </a:t>
            </a:r>
            <a:r>
              <a:rPr lang="da-DK" sz="4000" dirty="0"/>
              <a:t/>
            </a:r>
            <a:br>
              <a:rPr lang="da-DK" sz="4000" dirty="0"/>
            </a:br>
            <a:r>
              <a:rPr lang="da-DK" sz="3600" dirty="0" smtClean="0"/>
              <a:t>EXAMPLES - FILMS, PIGMENTS, NANOPARTICLES</a:t>
            </a:r>
            <a:endParaRPr lang="en-US" sz="3600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419600" cy="4683125"/>
          </a:xfrm>
        </p:spPr>
        <p:txBody>
          <a:bodyPr/>
          <a:lstStyle/>
          <a:p>
            <a:pPr>
              <a:buNone/>
            </a:pPr>
            <a:endParaRPr lang="da-DK" sz="2400" dirty="0" smtClean="0"/>
          </a:p>
          <a:p>
            <a:pPr>
              <a:buNone/>
            </a:pPr>
            <a:r>
              <a:rPr lang="da-DK" sz="2400" dirty="0" smtClean="0"/>
              <a:t>EPOXY FILM</a:t>
            </a:r>
          </a:p>
          <a:p>
            <a:pPr>
              <a:buNone/>
            </a:pPr>
            <a:r>
              <a:rPr lang="da-DK" sz="2400" b="1" dirty="0" smtClean="0"/>
              <a:t>A</a:t>
            </a:r>
            <a:r>
              <a:rPr lang="da-DK" sz="2400" dirty="0" smtClean="0"/>
              <a:t>: Spontaneous spreading     of droplets</a:t>
            </a:r>
          </a:p>
          <a:p>
            <a:pPr>
              <a:buNone/>
            </a:pPr>
            <a:r>
              <a:rPr lang="da-DK" sz="2400" dirty="0" smtClean="0"/>
              <a:t>(Zisman Critical Surface </a:t>
            </a:r>
          </a:p>
          <a:p>
            <a:pPr>
              <a:buNone/>
            </a:pPr>
            <a:r>
              <a:rPr lang="da-DK" sz="2400" dirty="0" smtClean="0"/>
              <a:t>Tension at Boundary)</a:t>
            </a:r>
            <a:endParaRPr lang="da-DK" sz="2400" dirty="0"/>
          </a:p>
          <a:p>
            <a:pPr>
              <a:buNone/>
            </a:pPr>
            <a:r>
              <a:rPr lang="da-DK" sz="2400" b="1" dirty="0" smtClean="0"/>
              <a:t>B</a:t>
            </a:r>
            <a:r>
              <a:rPr lang="da-DK" sz="2400" dirty="0" smtClean="0"/>
              <a:t>: No dewetting – Films are retained, droplets remain</a:t>
            </a:r>
          </a:p>
          <a:p>
            <a:pPr>
              <a:buNone/>
            </a:pPr>
            <a:r>
              <a:rPr lang="da-DK" sz="2400" b="1" dirty="0" smtClean="0"/>
              <a:t>C</a:t>
            </a:r>
            <a:r>
              <a:rPr lang="da-DK" sz="2400" dirty="0" smtClean="0"/>
              <a:t>: Dewetting of Films</a:t>
            </a:r>
          </a:p>
          <a:p>
            <a:pPr>
              <a:buNone/>
            </a:pPr>
            <a:r>
              <a:rPr lang="da-DK" sz="2400" dirty="0" smtClean="0"/>
              <a:t> (ASTM Wetting Tension</a:t>
            </a:r>
          </a:p>
          <a:p>
            <a:pPr>
              <a:buNone/>
            </a:pPr>
            <a:r>
              <a:rPr lang="da-DK" sz="2400" dirty="0" smtClean="0"/>
              <a:t>At Boundary)</a:t>
            </a:r>
            <a:endParaRPr lang="en-US" sz="2400" dirty="0"/>
          </a:p>
        </p:txBody>
      </p:sp>
      <p:graphicFrame>
        <p:nvGraphicFramePr>
          <p:cNvPr id="21709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7620000" y="2209800"/>
          <a:ext cx="1524000" cy="1524000"/>
        </p:xfrm>
        <a:graphic>
          <a:graphicData uri="http://schemas.openxmlformats.org/presentationml/2006/ole">
            <p:oleObj spid="_x0000_s217092" name="Bitmap Image" r:id="rId3" imgW="1523810" imgH="1523810" progId="PBrush">
              <p:embed/>
            </p:oleObj>
          </a:graphicData>
        </a:graphic>
      </p:graphicFrame>
      <p:sp>
        <p:nvSpPr>
          <p:cNvPr id="217093" name="Rectangle 5"/>
          <p:cNvSpPr>
            <a:spLocks noChangeArrowheads="1"/>
          </p:cNvSpPr>
          <p:nvPr/>
        </p:nvSpPr>
        <p:spPr bwMode="auto">
          <a:xfrm>
            <a:off x="0" y="1719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a-DK"/>
          </a:p>
        </p:txBody>
      </p:sp>
      <p:graphicFrame>
        <p:nvGraphicFramePr>
          <p:cNvPr id="217094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4267200" y="2057400"/>
          <a:ext cx="4659313" cy="4208463"/>
        </p:xfrm>
        <a:graphic>
          <a:graphicData uri="http://schemas.openxmlformats.org/presentationml/2006/ole">
            <p:oleObj spid="_x0000_s217094" name="Bitmapbillede" r:id="rId4" imgW="5229955" imgH="4238095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200" dirty="0" smtClean="0"/>
              <a:t>CONTROL OF PROCESSES</a:t>
            </a:r>
            <a:br>
              <a:rPr lang="da-DK" sz="3200" dirty="0" smtClean="0"/>
            </a:br>
            <a:r>
              <a:rPr lang="da-DK" sz="3200" dirty="0" smtClean="0"/>
              <a:t>SELF-ASSEMBLY IN THIXOTROPIC PAINT</a:t>
            </a:r>
            <a:br>
              <a:rPr lang="da-DK" sz="3200" dirty="0" smtClean="0"/>
            </a:br>
            <a:endParaRPr lang="en-US" sz="28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r>
              <a:rPr lang="da-DK" sz="2800" dirty="0"/>
              <a:t>VERSAMID SEGMENTS </a:t>
            </a:r>
            <a:r>
              <a:rPr lang="da-DK" sz="2800" dirty="0" smtClean="0"/>
              <a:t>ASSOCIATE IN HYDROCARBON SOLVENT</a:t>
            </a:r>
            <a:endParaRPr lang="da-DK" sz="2800" dirty="0"/>
          </a:p>
          <a:p>
            <a:r>
              <a:rPr lang="da-DK" sz="2800" dirty="0"/>
              <a:t>ALCOHOLS WILL DESTROY EFFECT</a:t>
            </a:r>
          </a:p>
          <a:p>
            <a:r>
              <a:rPr lang="da-DK" sz="2800" dirty="0"/>
              <a:t>SHEAR BREAKS STRUCTURE TEMPORARILY</a:t>
            </a:r>
            <a:endParaRPr lang="en-US" sz="2800" dirty="0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267200" y="1981200"/>
          <a:ext cx="4038600" cy="4167188"/>
        </p:xfrm>
        <a:graphic>
          <a:graphicData uri="http://schemas.openxmlformats.org/presentationml/2006/ole">
            <p:oleObj spid="_x0000_s38916" r:id="rId3" imgW="5095875" imgH="5257800" progId="">
              <p:embed/>
            </p:oleObj>
          </a:graphicData>
        </a:graphic>
      </p:graphicFrame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4038600" y="5943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800" dirty="0" smtClean="0"/>
              <a:t>SELF-ASSEMBLY IN </a:t>
            </a:r>
            <a:r>
              <a:rPr lang="da-DK" sz="3800" dirty="0"/>
              <a:t>WOOD</a:t>
            </a:r>
            <a:br>
              <a:rPr lang="da-DK" sz="3800" dirty="0"/>
            </a:br>
            <a:r>
              <a:rPr lang="da-DK" sz="2500" dirty="0"/>
              <a:t>HEMICELLULOSE SIDE CHAINS ORIENT</a:t>
            </a:r>
            <a:endParaRPr lang="en-US" sz="3800" dirty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400" dirty="0">
                <a:solidFill>
                  <a:srgbClr val="FF0000"/>
                </a:solidFill>
              </a:rPr>
              <a:t>         BOUNDARY HSP MATCH</a:t>
            </a:r>
          </a:p>
          <a:p>
            <a:pPr>
              <a:buFont typeface="Wingdings" pitchFamily="2" charset="2"/>
              <a:buNone/>
            </a:pPr>
            <a:r>
              <a:rPr lang="en-GB" sz="2400" dirty="0">
                <a:solidFill>
                  <a:srgbClr val="FF0000"/>
                </a:solidFill>
              </a:rPr>
              <a:t> (LIGNIN)                              (LIGNIN)</a:t>
            </a:r>
          </a:p>
          <a:p>
            <a:pPr>
              <a:buFont typeface="Wingdings" pitchFamily="2" charset="2"/>
              <a:buNone/>
            </a:pPr>
            <a:r>
              <a:rPr lang="en-GB" sz="2400" dirty="0"/>
              <a:t>Ac     </a:t>
            </a:r>
            <a:r>
              <a:rPr lang="en-GB" sz="2400" dirty="0" err="1"/>
              <a:t>Ac</a:t>
            </a:r>
            <a:r>
              <a:rPr lang="en-GB" sz="2400" dirty="0"/>
              <a:t>                                </a:t>
            </a:r>
            <a:r>
              <a:rPr lang="en-GB" sz="2400" dirty="0" err="1"/>
              <a:t>Ac</a:t>
            </a:r>
            <a:r>
              <a:rPr lang="en-GB" sz="2400" dirty="0"/>
              <a:t>	  </a:t>
            </a:r>
            <a:r>
              <a:rPr lang="en-GB" sz="2400" dirty="0" err="1"/>
              <a:t>Ac</a:t>
            </a:r>
            <a:r>
              <a:rPr lang="en-GB" sz="2400" dirty="0"/>
              <a:t> </a:t>
            </a: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GB" sz="2400" dirty="0"/>
              <a:t>2	     3	     	             2	  3	       </a:t>
            </a: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2400" dirty="0"/>
              <a:t>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4G1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4G1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4M1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US" sz="2400" dirty="0"/>
              <a:t>4G–</a:t>
            </a:r>
          </a:p>
          <a:p>
            <a:pPr>
              <a:buFont typeface="Wingdings" pitchFamily="2" charset="2"/>
              <a:buNone/>
            </a:pPr>
            <a:r>
              <a:rPr lang="en-GB" sz="2400" dirty="0"/>
              <a:t>	                       3                                           6</a:t>
            </a:r>
          </a:p>
          <a:p>
            <a:pPr>
              <a:buFont typeface="Wingdings" pitchFamily="2" charset="2"/>
              <a:buNone/>
            </a:pPr>
            <a:r>
              <a:rPr lang="en-GB" sz="2400" dirty="0"/>
              <a:t>                           </a:t>
            </a:r>
            <a:r>
              <a:rPr lang="da-DK" sz="2400" dirty="0">
                <a:sym typeface="Symbol" pitchFamily="18" charset="2"/>
              </a:rPr>
              <a:t></a:t>
            </a:r>
            <a:r>
              <a:rPr lang="en-GB" sz="2400" dirty="0"/>
              <a:t>	                                        </a:t>
            </a:r>
            <a:r>
              <a:rPr lang="da-DK" sz="2400" dirty="0">
                <a:sym typeface="Symbol" pitchFamily="18" charset="2"/>
              </a:rPr>
              <a:t></a:t>
            </a:r>
            <a:r>
              <a:rPr lang="en-GB" sz="2400" dirty="0"/>
              <a:t>                                                                           	                1                   	                  1		                                     		    M                                          </a:t>
            </a:r>
            <a:r>
              <a:rPr lang="en-GB" sz="2400" dirty="0" err="1"/>
              <a:t>Ga</a:t>
            </a:r>
            <a:endParaRPr lang="en-GB" sz="2400" dirty="0"/>
          </a:p>
          <a:p>
            <a:pPr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en-GB" sz="2400" dirty="0">
                <a:solidFill>
                  <a:srgbClr val="00FF00"/>
                </a:solidFill>
              </a:rPr>
              <a:t>	      (CELLULOSE)	                 (CELLULOSE)</a:t>
            </a:r>
          </a:p>
          <a:p>
            <a:pPr>
              <a:buFont typeface="Wingdings" pitchFamily="2" charset="2"/>
              <a:buNone/>
            </a:pPr>
            <a:r>
              <a:rPr lang="en-GB" sz="2400" dirty="0">
                <a:solidFill>
                  <a:srgbClr val="00FF00"/>
                </a:solidFill>
              </a:rPr>
              <a:t>                                 GOOD HSP MATCH</a:t>
            </a:r>
          </a:p>
          <a:p>
            <a:pPr>
              <a:buFont typeface="Wingdings" pitchFamily="2" charset="2"/>
              <a:buNone/>
            </a:pPr>
            <a:endParaRPr lang="en-US" sz="24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HSP FOR WATER</a:t>
            </a: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530725"/>
          </a:xfrm>
        </p:spPr>
        <p:txBody>
          <a:bodyPr/>
          <a:lstStyle/>
          <a:p>
            <a:pPr>
              <a:buNone/>
            </a:pPr>
            <a:r>
              <a:rPr lang="da-DK" sz="2800" dirty="0" smtClean="0"/>
              <a:t>                                      </a:t>
            </a:r>
            <a:r>
              <a:rPr lang="en-US" sz="4000" b="1" dirty="0" smtClean="0">
                <a:sym typeface="Symbol" pitchFamily="18" charset="2"/>
              </a:rPr>
              <a:t></a:t>
            </a:r>
            <a:r>
              <a:rPr lang="da-DK" sz="2800" b="1" dirty="0" smtClean="0"/>
              <a:t>D    </a:t>
            </a:r>
            <a:r>
              <a:rPr lang="en-US" sz="4000" b="1" dirty="0" smtClean="0">
                <a:sym typeface="Symbol" pitchFamily="18" charset="2"/>
              </a:rPr>
              <a:t></a:t>
            </a:r>
            <a:r>
              <a:rPr lang="da-DK" sz="2800" b="1" dirty="0" smtClean="0">
                <a:sym typeface="Symbol" pitchFamily="18" charset="2"/>
              </a:rPr>
              <a:t>P</a:t>
            </a:r>
            <a:r>
              <a:rPr lang="da-DK" sz="2800" b="1" dirty="0" smtClean="0"/>
              <a:t>    </a:t>
            </a:r>
            <a:r>
              <a:rPr lang="en-US" sz="4000" b="1" dirty="0" smtClean="0">
                <a:sym typeface="Symbol" pitchFamily="18" charset="2"/>
              </a:rPr>
              <a:t></a:t>
            </a:r>
            <a:r>
              <a:rPr lang="da-DK" sz="2800" b="1" dirty="0" smtClean="0"/>
              <a:t>H      </a:t>
            </a:r>
            <a:r>
              <a:rPr lang="da-DK" sz="2800" b="1" dirty="0"/>
              <a:t>Ro</a:t>
            </a:r>
            <a:endParaRPr lang="en-US" sz="2800" b="1" dirty="0"/>
          </a:p>
          <a:p>
            <a:r>
              <a:rPr lang="en-US" sz="2800" b="1" dirty="0"/>
              <a:t>Single molecule	15.5	16.0	42.3	 —	</a:t>
            </a:r>
          </a:p>
          <a:p>
            <a:r>
              <a:rPr lang="en-US" sz="2800" b="1" dirty="0"/>
              <a:t>&gt;1% soluble in 	15.1	20.4	16.5	 18.1</a:t>
            </a:r>
            <a:r>
              <a:rPr lang="en-US" sz="2800" dirty="0"/>
              <a:t>  Data Fit 	0.856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Good/Total 88/167</a:t>
            </a:r>
          </a:p>
          <a:p>
            <a:r>
              <a:rPr lang="en-US" sz="2800" b="1" dirty="0"/>
              <a:t>Total miscibility	18.1	17.1	16.9	 13.0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Data  Fit 0.880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Good/Total 47/166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HSP, HSPiP, AND</a:t>
            </a:r>
            <a:br>
              <a:rPr lang="en-US" sz="3600" dirty="0" smtClean="0"/>
            </a:br>
            <a:r>
              <a:rPr lang="en-US" sz="3600" dirty="0" smtClean="0"/>
              <a:t>THE “ANOMALIES” OF DIFFUSION</a:t>
            </a:r>
            <a:endParaRPr lang="en-US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683125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    Solvent absorption different from straight line with square root of time is considered by most to be an “anomaly” (S-curves, straight line with linear time). Solutions to the diffusion equation using the HSPiP package confirm that these “anomalies” are caused by a delay or entry resistance at the surface. The surface entry coefficient increases with greater equilibrium solvent absorption (ΔHSP~0). Low equilibrium solvent absorption means fewer suitable sites for entry and increasing problems with adsorption.</a:t>
            </a:r>
          </a:p>
          <a:p>
            <a:pPr>
              <a:buNone/>
            </a:pPr>
            <a:r>
              <a:rPr lang="en-US" sz="2800" dirty="0" smtClean="0"/>
              <a:t>     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2800" dirty="0" smtClean="0"/>
              <a:t>START WAS A PhD PROJECT (1962-1964) </a:t>
            </a:r>
            <a:br>
              <a:rPr lang="da-DK" sz="2800" dirty="0" smtClean="0"/>
            </a:br>
            <a:r>
              <a:rPr lang="da-DK" sz="2800" dirty="0" smtClean="0"/>
              <a:t>”WHY IS SOLVENT RETAINED IN COATINGS?”</a:t>
            </a:r>
            <a:endParaRPr lang="en-US" sz="28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69643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a-DK" dirty="0" smtClean="0"/>
              <a:t>   </a:t>
            </a:r>
            <a:r>
              <a:rPr lang="da-DK" sz="2800" dirty="0" smtClean="0"/>
              <a:t>Hydrogen bonding was thought to be the cause of solvent being found in coatings after many years. The PhD project was carried out in a small industrial coatings research laboratory cooperating with the Technical University of Denmark. </a:t>
            </a:r>
          </a:p>
          <a:p>
            <a:pPr>
              <a:buFont typeface="Wingdings" pitchFamily="2" charset="2"/>
              <a:buNone/>
            </a:pPr>
            <a:r>
              <a:rPr lang="da-DK" sz="2800" dirty="0" smtClean="0"/>
              <a:t>    </a:t>
            </a:r>
            <a:r>
              <a:rPr lang="da-DK" sz="2800" b="1" dirty="0" smtClean="0"/>
              <a:t>HSP is a spin-off from this project. </a:t>
            </a:r>
          </a:p>
          <a:p>
            <a:pPr>
              <a:buFont typeface="Wingdings" pitchFamily="2" charset="2"/>
              <a:buNone/>
            </a:pPr>
            <a:r>
              <a:rPr lang="da-DK" sz="2800" dirty="0" smtClean="0"/>
              <a:t>    Hydrogen bonding needed to be studied to show it had no effect on solvent retention. The retention is controlled by concentration dependent solvent diffusion with very, very slow </a:t>
            </a:r>
            <a:r>
              <a:rPr lang="da-DK" sz="2800" b="1" dirty="0" smtClean="0"/>
              <a:t>diffusion</a:t>
            </a:r>
            <a:r>
              <a:rPr lang="da-DK" sz="2800" dirty="0" smtClean="0"/>
              <a:t> near the air surface where there is essentially no solvent.  </a:t>
            </a:r>
            <a:endParaRPr lang="en-US" sz="2800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1139825"/>
          </a:xfrm>
        </p:spPr>
        <p:txBody>
          <a:bodyPr/>
          <a:lstStyle/>
          <a:p>
            <a:pPr algn="ctr"/>
            <a:r>
              <a:rPr lang="en-US" sz="2800" dirty="0" smtClean="0"/>
              <a:t>Coefficient for Surface Mass Transfer, h, Depends On Equilibrium Absorption. (COC, </a:t>
            </a:r>
            <a:r>
              <a:rPr lang="en-US" sz="2800" dirty="0" err="1" smtClean="0"/>
              <a:t>Topas</a:t>
            </a:r>
            <a:r>
              <a:rPr lang="en-US" sz="2800" baseline="50000" dirty="0" smtClean="0"/>
              <a:t>®</a:t>
            </a:r>
            <a:r>
              <a:rPr lang="en-US" sz="2800" dirty="0" smtClean="0"/>
              <a:t> 6013) </a:t>
            </a:r>
            <a:br>
              <a:rPr lang="en-US" sz="2800" dirty="0" smtClean="0"/>
            </a:br>
            <a:r>
              <a:rPr lang="en-US" sz="2800" dirty="0" smtClean="0"/>
              <a:t>Equilibrium Absorption (Permeation) depends on </a:t>
            </a:r>
            <a:r>
              <a:rPr lang="el-GR" sz="2800" dirty="0" smtClean="0"/>
              <a:t>Δ</a:t>
            </a:r>
            <a:r>
              <a:rPr lang="en-US" sz="2800" dirty="0" smtClean="0"/>
              <a:t>HSP</a:t>
            </a:r>
            <a:endParaRPr lang="en-US" sz="2800" dirty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400" dirty="0">
                <a:solidFill>
                  <a:srgbClr val="FF0000"/>
                </a:solidFill>
              </a:rPr>
              <a:t>         </a:t>
            </a:r>
            <a:endParaRPr lang="en-US" sz="2400" dirty="0">
              <a:solidFill>
                <a:srgbClr val="00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1828800"/>
          <a:ext cx="8229600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SUMMARY</a:t>
            </a: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/>
              <a:t>                  </a:t>
            </a:r>
            <a:r>
              <a:rPr lang="da-DK" sz="2400" b="1" dirty="0" smtClean="0"/>
              <a:t>      HSP </a:t>
            </a:r>
            <a:r>
              <a:rPr lang="da-DK" sz="2400" b="1" dirty="0"/>
              <a:t>have </a:t>
            </a:r>
            <a:r>
              <a:rPr lang="da-DK" sz="2400" b="1" dirty="0" smtClean="0"/>
              <a:t>existed </a:t>
            </a:r>
            <a:r>
              <a:rPr lang="da-DK" sz="2400" b="1" dirty="0"/>
              <a:t>since 1967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Uses: Solubility </a:t>
            </a:r>
            <a:r>
              <a:rPr lang="da-DK" sz="2400" b="1" dirty="0"/>
              <a:t>(Gases, Liquids, Polymers</a:t>
            </a:r>
            <a:r>
              <a:rPr lang="da-DK" sz="2400" b="1" dirty="0" smtClean="0"/>
              <a:t>, Solids),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Compatibility, Swelling, Chemical Protective Clothing,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Cosmetics, Controlled Drug Release, Barrier Films,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Packaging, API, Environmental Stress Cracking, Paint,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Self-Assembly</a:t>
            </a:r>
            <a:r>
              <a:rPr lang="da-DK" sz="2400" b="1" dirty="0"/>
              <a:t>, Physical Properties, Conservation of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/>
              <a:t>Paintings, </a:t>
            </a:r>
            <a:r>
              <a:rPr lang="da-DK" sz="2400" b="1" dirty="0" smtClean="0"/>
              <a:t>Surfaces, Nanoparticles, </a:t>
            </a:r>
            <a:r>
              <a:rPr lang="da-DK" sz="2400" b="1" dirty="0"/>
              <a:t>Improvement of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/>
              <a:t>Physical Adhesion, </a:t>
            </a:r>
            <a:r>
              <a:rPr lang="da-DK" sz="2400" b="1" dirty="0" smtClean="0"/>
              <a:t>Bitumen, Asphalt, Organic Salts,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Biological Materials, DNA, Zero-Release Flexo Inks .....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HSPiP: A primary source to interpret HSP phenomena.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THANKS!</a:t>
            </a:r>
            <a:br>
              <a:rPr lang="da-DK" dirty="0" smtClean="0"/>
            </a:b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5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/>
              <a:t>                  </a:t>
            </a:r>
            <a:endParaRPr lang="da-DK" sz="2400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 Heartfelt thanks to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Prof. Steven Abbott and to Dr. Hiroshi Yamamoto.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a-DK" sz="2400" b="1" dirty="0" smtClean="0"/>
              <a:t>    Without them the HSPiP would not exist as it does, nor would there have been the magnificent progress seen over the past 9 years. It is clear that this effort will continue in the future, and that a conference such as this one and contacts with HSPiP users will stimulate future developments. Thanks, as well, to our excellent hosts at the University of York.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 smtClean="0"/>
          </a:p>
          <a:p>
            <a:pPr>
              <a:lnSpc>
                <a:spcPct val="80000"/>
              </a:lnSpc>
              <a:buNone/>
            </a:pPr>
            <a:r>
              <a:rPr lang="da-DK" sz="2400" b="1" dirty="0" smtClean="0"/>
              <a:t>    I am happy to have lived to see what has happened with my early studies. I am now sure that the HSP methodology will survive in some form. </a:t>
            </a:r>
            <a:r>
              <a:rPr lang="en-US" sz="2400" b="1" dirty="0" smtClean="0"/>
              <a:t>I hope the 50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Anniversary HSP Conference will be as memorable for each of you as it will be for me. </a:t>
            </a:r>
            <a:endParaRPr lang="da-DK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a-D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Thermodynamic Equations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6525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Berthelot  (1898 - interaction between two unlike species -  Geometric Mean)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Scatchard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(1931 - Exchange Energy, A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for mixing  pairs of “1” and “2”)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A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- 2 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A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½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Hildebrand and Scott  (1950/1964,  1962  -  Regular Solution Theory )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ε  Taken as Cohesion Energy Density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ΔE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  ε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ΔE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Definition of Hildebrand Solubility Parameter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δ  = (ΔE/V)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 ½</a:t>
            </a:r>
            <a:endParaRPr lang="da-DK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Heat of Mixing</a:t>
            </a:r>
          </a:p>
          <a:p>
            <a:pPr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ΔE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~  ΔH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M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  φ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(x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)(δ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 δ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da-DK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 Hydrogen or Polar Bonding, No Orientation</a:t>
            </a:r>
          </a:p>
          <a:p>
            <a:endParaRPr lang="da-DK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 dirty="0" smtClean="0"/>
              <a:t>BLANKS and PRAUSNITZ (1964)</a:t>
            </a:r>
            <a:endParaRPr lang="en-US" sz="36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763000" cy="6202363"/>
          </a:xfrm>
        </p:spPr>
        <p:txBody>
          <a:bodyPr/>
          <a:lstStyle/>
          <a:p>
            <a:pPr>
              <a:buNone/>
            </a:pPr>
            <a:r>
              <a:rPr lang="da-DK" sz="3200" dirty="0" smtClean="0"/>
              <a:t>   THE HILDEBRAND TOTAL SOLUBILITY PARAMETER  WAS DIVIDED INTO A DISPERSION PART (D) AND A ”POLAR” PART (A) WHILE KEEPING THE SAME TOTAL COHESIVE ENERGY. HYDROGEN BONDING  STILL EXCLUDED – ALCOHOLS AND GLYCOLS WERE NOT INCLUDED.</a:t>
            </a:r>
            <a:r>
              <a:rPr lang="da-DK" dirty="0" smtClean="0"/>
              <a:t> </a:t>
            </a:r>
          </a:p>
          <a:p>
            <a:pPr>
              <a:buNone/>
            </a:pPr>
            <a:r>
              <a:rPr lang="da-DK" dirty="0" smtClean="0"/>
              <a:t>                 </a:t>
            </a:r>
            <a:r>
              <a:rPr lang="da-DK" sz="4000" dirty="0" smtClean="0"/>
              <a:t>δ</a:t>
            </a:r>
            <a:r>
              <a:rPr lang="da-DK" sz="4000" baseline="-25000" dirty="0" smtClean="0"/>
              <a:t>T</a:t>
            </a:r>
            <a:r>
              <a:rPr lang="da-DK" sz="4000" baseline="30000" dirty="0" smtClean="0"/>
              <a:t>2 </a:t>
            </a:r>
            <a:r>
              <a:rPr lang="da-DK" sz="4000" dirty="0" smtClean="0"/>
              <a:t>  =    δ</a:t>
            </a:r>
            <a:r>
              <a:rPr lang="da-DK" sz="4000" baseline="-25000" dirty="0" smtClean="0"/>
              <a:t>D</a:t>
            </a:r>
            <a:r>
              <a:rPr lang="da-DK" sz="4000" baseline="30000" dirty="0" smtClean="0"/>
              <a:t>2</a:t>
            </a:r>
            <a:r>
              <a:rPr lang="da-DK" sz="4000" dirty="0" smtClean="0"/>
              <a:t>  +   δ</a:t>
            </a:r>
            <a:r>
              <a:rPr lang="da-DK" sz="4000" baseline="-25000" dirty="0" smtClean="0"/>
              <a:t>A</a:t>
            </a:r>
            <a:r>
              <a:rPr lang="da-DK" sz="4000" baseline="30000" dirty="0" smtClean="0"/>
              <a:t>2    </a:t>
            </a:r>
          </a:p>
          <a:p>
            <a:pPr>
              <a:buNone/>
            </a:pPr>
            <a:r>
              <a:rPr lang="da-DK" sz="2800" b="1" dirty="0" smtClean="0"/>
              <a:t>    CALCULATE FOR ALCOHOLS AND GLYCOLS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550987"/>
          </a:xfrm>
        </p:spPr>
        <p:txBody>
          <a:bodyPr/>
          <a:lstStyle/>
          <a:p>
            <a:pPr algn="ctr"/>
            <a:r>
              <a:rPr lang="da-DK" sz="2800" dirty="0" smtClean="0"/>
              <a:t>δ</a:t>
            </a:r>
            <a:r>
              <a:rPr lang="da-DK" sz="2800" baseline="-25000" dirty="0" smtClean="0"/>
              <a:t>A</a:t>
            </a:r>
            <a:r>
              <a:rPr lang="en-US" sz="2800" dirty="0" smtClean="0"/>
              <a:t> VERSUS </a:t>
            </a:r>
            <a:r>
              <a:rPr lang="da-DK" sz="2800" dirty="0" smtClean="0"/>
              <a:t>δ</a:t>
            </a:r>
            <a:r>
              <a:rPr lang="da-DK" sz="2800" baseline="-25000" dirty="0" smtClean="0"/>
              <a:t>D</a:t>
            </a:r>
            <a:r>
              <a:rPr lang="da-DK" sz="2800" dirty="0" smtClean="0"/>
              <a:t> SOLUBILITY PLOTS SHOWED</a:t>
            </a:r>
            <a:br>
              <a:rPr lang="da-DK" sz="2800" dirty="0" smtClean="0"/>
            </a:br>
            <a:r>
              <a:rPr lang="da-DK" sz="2800" dirty="0" smtClean="0"/>
              <a:t>NEED FOR NEW ”DIMENSION”</a:t>
            </a:r>
            <a:r>
              <a:rPr lang="da-DK" sz="3600" dirty="0" smtClean="0"/>
              <a:t/>
            </a:r>
            <a:br>
              <a:rPr lang="da-DK" sz="3600" dirty="0" smtClean="0"/>
            </a:br>
            <a:endParaRPr lang="en-US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14400"/>
            <a:ext cx="67056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	Urea-formaldehyde	“1001”	</a:t>
            </a:r>
            <a:r>
              <a:rPr lang="da-DK" sz="1600" b="1" dirty="0" smtClean="0"/>
              <a:t>δ</a:t>
            </a:r>
            <a:r>
              <a:rPr lang="da-DK" sz="1600" b="1" baseline="-25000" dirty="0" smtClean="0"/>
              <a:t>D</a:t>
            </a:r>
            <a:r>
              <a:rPr lang="da-DK" sz="1600" dirty="0" smtClean="0"/>
              <a:t>	</a:t>
            </a:r>
            <a:r>
              <a:rPr lang="da-DK" sz="1600" b="1" dirty="0" smtClean="0"/>
              <a:t>δ</a:t>
            </a:r>
            <a:r>
              <a:rPr lang="da-DK" sz="1600" b="1" baseline="-25000" dirty="0" smtClean="0"/>
              <a:t>A</a:t>
            </a:r>
            <a:endParaRPr lang="da-DK" sz="1600" dirty="0" smtClean="0"/>
          </a:p>
          <a:p>
            <a:pPr>
              <a:buFont typeface="Wingdings" pitchFamily="2" charset="2"/>
              <a:buNone/>
            </a:pPr>
            <a:r>
              <a:rPr lang="da-DK" sz="1600" dirty="0" smtClean="0"/>
              <a:t>2-Ethyl hexanol		YES</a:t>
            </a:r>
            <a:r>
              <a:rPr lang="en-US" sz="1600" dirty="0" smtClean="0"/>
              <a:t>	   NO	7.78	6.03</a:t>
            </a:r>
          </a:p>
          <a:p>
            <a:pPr>
              <a:buNone/>
            </a:pPr>
            <a:r>
              <a:rPr lang="en-US" sz="1600" dirty="0" err="1" smtClean="0"/>
              <a:t>Cyclohexanol</a:t>
            </a:r>
            <a:r>
              <a:rPr lang="en-US" sz="1600" dirty="0" smtClean="0"/>
              <a:t>		YES	   NO 	8.50	6.93</a:t>
            </a:r>
          </a:p>
          <a:p>
            <a:pPr>
              <a:buNone/>
            </a:pPr>
            <a:r>
              <a:rPr lang="en-US" sz="1600" dirty="0" smtClean="0"/>
              <a:t>1-Pentanol		YES	   NO 	7.81	7.17</a:t>
            </a:r>
          </a:p>
          <a:p>
            <a:pPr>
              <a:buNone/>
            </a:pPr>
            <a:r>
              <a:rPr lang="en-US" sz="1600" dirty="0" smtClean="0"/>
              <a:t>1-Butanol			YES	   NO 	7.81	8.20</a:t>
            </a:r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Acetone			 NO 	   YES	7.58	6.13</a:t>
            </a:r>
          </a:p>
          <a:p>
            <a:pPr>
              <a:buNone/>
            </a:pPr>
            <a:r>
              <a:rPr lang="en-US" sz="1600" dirty="0" err="1" smtClean="0"/>
              <a:t>Nitroethane</a:t>
            </a:r>
            <a:r>
              <a:rPr lang="en-US" sz="1600" dirty="0" smtClean="0"/>
              <a:t>		 NO 	   YES	8.11	7.57</a:t>
            </a:r>
          </a:p>
          <a:p>
            <a:pPr>
              <a:buNone/>
            </a:pPr>
            <a:r>
              <a:rPr lang="en-US" sz="1600" dirty="0" err="1" smtClean="0"/>
              <a:t>Acetonitrile</a:t>
            </a:r>
            <a:r>
              <a:rPr lang="en-US" sz="1600" dirty="0" smtClean="0"/>
              <a:t>		 NO 	   YES	7.90	8.79</a:t>
            </a:r>
          </a:p>
          <a:p>
            <a:pPr>
              <a:buNone/>
            </a:pPr>
            <a:r>
              <a:rPr lang="en-US" sz="1600" dirty="0" smtClean="0"/>
              <a:t>Gamma-</a:t>
            </a:r>
            <a:r>
              <a:rPr lang="en-US" sz="1600" dirty="0" err="1" smtClean="0"/>
              <a:t>Butyrolactone</a:t>
            </a:r>
            <a:r>
              <a:rPr lang="en-US" sz="1600" dirty="0" smtClean="0"/>
              <a:t>	 NO 	   YES	9.26	8.82</a:t>
            </a:r>
          </a:p>
          <a:p>
            <a:pPr algn="ctr">
              <a:buNone/>
            </a:pPr>
            <a:r>
              <a:rPr lang="da-DK" sz="2800" b="1" dirty="0" smtClean="0"/>
              <a:t>Can calculate δ</a:t>
            </a:r>
            <a:r>
              <a:rPr lang="da-DK" sz="2800" b="1" baseline="-25000" dirty="0" smtClean="0"/>
              <a:t>D</a:t>
            </a:r>
            <a:r>
              <a:rPr lang="da-DK" sz="2800" b="1" dirty="0" smtClean="0"/>
              <a:t> </a:t>
            </a:r>
          </a:p>
          <a:p>
            <a:pPr algn="ctr">
              <a:buNone/>
            </a:pPr>
            <a:r>
              <a:rPr lang="da-DK" sz="2800" b="1" dirty="0" smtClean="0"/>
              <a:t>Now divide δ</a:t>
            </a:r>
            <a:r>
              <a:rPr lang="da-DK" sz="2800" b="1" baseline="-25000" dirty="0" smtClean="0"/>
              <a:t>A</a:t>
            </a:r>
            <a:r>
              <a:rPr lang="da-DK" sz="2800" b="1" dirty="0" smtClean="0"/>
              <a:t> into δ</a:t>
            </a:r>
            <a:r>
              <a:rPr lang="da-DK" sz="2800" b="1" baseline="-25000" dirty="0" smtClean="0"/>
              <a:t>P</a:t>
            </a:r>
            <a:r>
              <a:rPr lang="da-DK" sz="2800" b="1" dirty="0" smtClean="0"/>
              <a:t> and δ</a:t>
            </a:r>
            <a:r>
              <a:rPr lang="da-DK" sz="2800" b="1" baseline="-25000" dirty="0" smtClean="0"/>
              <a:t>H</a:t>
            </a:r>
            <a:r>
              <a:rPr lang="da-DK" sz="2800" b="1" dirty="0" smtClean="0"/>
              <a:t>  </a:t>
            </a:r>
          </a:p>
          <a:p>
            <a:pPr algn="ctr">
              <a:buNone/>
            </a:pPr>
            <a:r>
              <a:rPr lang="da-DK" sz="2800" b="1" dirty="0" smtClean="0"/>
              <a:t>But How?</a:t>
            </a:r>
          </a:p>
          <a:p>
            <a:pPr algn="ctr">
              <a:buNone/>
            </a:pPr>
            <a:r>
              <a:rPr lang="da-DK" sz="2800" b="1" dirty="0" smtClean="0"/>
              <a:t>δ</a:t>
            </a:r>
            <a:r>
              <a:rPr lang="da-DK" sz="2800" b="1" baseline="-25000" dirty="0" smtClean="0"/>
              <a:t>A</a:t>
            </a:r>
            <a:r>
              <a:rPr lang="da-DK" sz="2800" b="1" baseline="30000" dirty="0" smtClean="0"/>
              <a:t>2</a:t>
            </a:r>
            <a:r>
              <a:rPr lang="da-DK" sz="2800" b="1" dirty="0" smtClean="0"/>
              <a:t>   =     δ</a:t>
            </a:r>
            <a:r>
              <a:rPr lang="da-DK" sz="2800" b="1" baseline="-25000" dirty="0" smtClean="0"/>
              <a:t>P</a:t>
            </a:r>
            <a:r>
              <a:rPr lang="da-DK" sz="2800" b="1" baseline="30000" dirty="0" smtClean="0"/>
              <a:t>2 </a:t>
            </a:r>
            <a:r>
              <a:rPr lang="da-DK" sz="2800" b="1" dirty="0" smtClean="0"/>
              <a:t>  +    δ</a:t>
            </a:r>
            <a:r>
              <a:rPr lang="da-DK" sz="2800" b="1" baseline="-25000" dirty="0" smtClean="0"/>
              <a:t>H</a:t>
            </a:r>
            <a:r>
              <a:rPr lang="da-DK" sz="2800" b="1" baseline="30000" dirty="0" smtClean="0"/>
              <a:t>2</a:t>
            </a:r>
            <a:endParaRPr lang="da-DK" sz="2800" b="1" dirty="0" smtClean="0"/>
          </a:p>
          <a:p>
            <a:pPr>
              <a:buNone/>
            </a:pPr>
            <a:endParaRPr lang="da-DK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solidFill>
                  <a:srgbClr val="1F80C9"/>
                </a:solidFill>
                <a:sym typeface="Symbol" pitchFamily="18" charset="2"/>
              </a:rPr>
              <a:t>CALCULATING</a:t>
            </a:r>
            <a:r>
              <a:rPr lang="en-US" sz="4800" dirty="0" smtClean="0">
                <a:solidFill>
                  <a:srgbClr val="1F80C9"/>
                </a:solidFill>
                <a:sym typeface="Symbol" pitchFamily="18" charset="2"/>
              </a:rPr>
              <a:t>  </a:t>
            </a:r>
            <a:r>
              <a:rPr lang="en-US" sz="4800" baseline="-25000" dirty="0">
                <a:solidFill>
                  <a:srgbClr val="1F80C9"/>
                </a:solidFill>
              </a:rPr>
              <a:t>D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HOMOMORPH CONCEPT (</a:t>
            </a:r>
            <a:r>
              <a:rPr lang="da-DK" b="1" dirty="0">
                <a:sym typeface="Symbol" pitchFamily="18" charset="2"/>
              </a:rPr>
              <a:t>E</a:t>
            </a:r>
            <a:r>
              <a:rPr lang="da-DK" b="1" baseline="-25000" dirty="0">
                <a:sym typeface="Symbol" pitchFamily="18" charset="2"/>
              </a:rPr>
              <a:t>D</a:t>
            </a:r>
            <a:r>
              <a:rPr lang="da-DK" dirty="0"/>
              <a:t> = </a:t>
            </a:r>
            <a:r>
              <a:rPr lang="da-DK" b="1" dirty="0">
                <a:sym typeface="Symbol" pitchFamily="18" charset="2"/>
              </a:rPr>
              <a:t>E</a:t>
            </a:r>
            <a:r>
              <a:rPr lang="da-DK" b="1" baseline="-25000" dirty="0">
                <a:sym typeface="Symbol" pitchFamily="18" charset="2"/>
              </a:rPr>
              <a:t> </a:t>
            </a:r>
            <a:r>
              <a:rPr lang="da-DK" dirty="0">
                <a:sym typeface="Symbol" pitchFamily="18" charset="2"/>
              </a:rPr>
              <a:t>FOR</a:t>
            </a:r>
            <a:r>
              <a:rPr lang="da-DK" dirty="0"/>
              <a:t> SIMILAR </a:t>
            </a:r>
            <a:r>
              <a:rPr lang="da-DK" dirty="0" smtClean="0"/>
              <a:t>HYDROCARBON)</a:t>
            </a:r>
            <a:endParaRPr lang="da-DK" dirty="0"/>
          </a:p>
          <a:p>
            <a:r>
              <a:rPr lang="da-DK" dirty="0"/>
              <a:t>CORRESPONDING STATE THEORY (CST)</a:t>
            </a:r>
            <a:endParaRPr lang="da-DK" sz="2400" b="1" dirty="0"/>
          </a:p>
          <a:p>
            <a:r>
              <a:rPr lang="da-DK" dirty="0"/>
              <a:t>CST FIGURE FOR </a:t>
            </a:r>
            <a:r>
              <a:rPr lang="da-DK" b="1" dirty="0">
                <a:sym typeface="Symbol" pitchFamily="18" charset="2"/>
              </a:rPr>
              <a:t>E</a:t>
            </a:r>
            <a:r>
              <a:rPr lang="da-DK" b="1" baseline="-25000" dirty="0">
                <a:sym typeface="Symbol" pitchFamily="18" charset="2"/>
              </a:rPr>
              <a:t>D </a:t>
            </a:r>
            <a:r>
              <a:rPr lang="da-DK" dirty="0"/>
              <a:t>FOR EACH OF ALIPHATIC, CYCLOALIPHATIC, OR AROMATIC STRUCTURE</a:t>
            </a:r>
          </a:p>
          <a:p>
            <a:pPr>
              <a:buFont typeface="Wingdings" pitchFamily="2" charset="2"/>
              <a:buNone/>
            </a:pPr>
            <a:r>
              <a:rPr lang="da-DK" b="1" dirty="0">
                <a:sym typeface="Symbol" pitchFamily="18" charset="2"/>
              </a:rPr>
              <a:t>	E</a:t>
            </a:r>
            <a:r>
              <a:rPr lang="da-DK" b="1" baseline="-25000" dirty="0">
                <a:sym typeface="Symbol" pitchFamily="18" charset="2"/>
              </a:rPr>
              <a:t>D</a:t>
            </a:r>
            <a:r>
              <a:rPr lang="da-DK" b="1" dirty="0">
                <a:sym typeface="Symbol" pitchFamily="18" charset="2"/>
              </a:rPr>
              <a:t> </a:t>
            </a:r>
            <a:r>
              <a:rPr lang="da-DK" dirty="0">
                <a:sym typeface="Symbol" pitchFamily="18" charset="2"/>
              </a:rPr>
              <a:t>versus V for T</a:t>
            </a:r>
            <a:r>
              <a:rPr lang="da-DK" sz="4300" baseline="-25000" dirty="0">
                <a:sym typeface="Symbol" pitchFamily="18" charset="2"/>
              </a:rPr>
              <a:t>r</a:t>
            </a:r>
            <a:r>
              <a:rPr lang="da-DK" dirty="0">
                <a:sym typeface="Symbol" pitchFamily="18" charset="2"/>
              </a:rPr>
              <a:t>=T</a:t>
            </a:r>
            <a:r>
              <a:rPr lang="da-DK" baseline="-25000" dirty="0">
                <a:sym typeface="Symbol" pitchFamily="18" charset="2"/>
              </a:rPr>
              <a:t>298.15.</a:t>
            </a:r>
            <a:r>
              <a:rPr lang="da-DK" dirty="0">
                <a:sym typeface="Symbol" pitchFamily="18" charset="2"/>
              </a:rPr>
              <a:t>/T</a:t>
            </a:r>
            <a:r>
              <a:rPr lang="da-DK" baseline="-25000" dirty="0">
                <a:sym typeface="Symbol" pitchFamily="18" charset="2"/>
              </a:rPr>
              <a:t>CRITICAL</a:t>
            </a:r>
            <a:r>
              <a:rPr lang="da-DK" dirty="0">
                <a:sym typeface="Symbol" pitchFamily="18" charset="2"/>
              </a:rPr>
              <a:t> </a:t>
            </a:r>
            <a:endParaRPr lang="da-DK" baseline="-25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43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FIGURE  FOR  E</a:t>
            </a:r>
            <a:r>
              <a:rPr lang="da-DK" baseline="-25000" dirty="0"/>
              <a:t>D</a:t>
            </a:r>
            <a:r>
              <a:rPr lang="da-DK" dirty="0"/>
              <a:t> FOR ALIPHATIC HYDROCARBONS</a:t>
            </a:r>
            <a:endParaRPr lang="en-US" baseline="-25000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>
            <p:ph idx="1"/>
          </p:nvPr>
        </p:nvGraphicFramePr>
        <p:xfrm>
          <a:off x="1695450" y="1841500"/>
          <a:ext cx="5753100" cy="4044950"/>
        </p:xfrm>
        <a:graphic>
          <a:graphicData uri="http://schemas.openxmlformats.org/presentationml/2006/ole">
            <p:oleObj spid="_x0000_s17411" name="Bitmap Image" r:id="rId3" imgW="5753903" imgH="4038095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200" dirty="0" smtClean="0"/>
              <a:t>INITIAL ATTEMPT TO ASSIGN </a:t>
            </a:r>
            <a:r>
              <a:rPr lang="en-US" sz="3200" dirty="0" smtClean="0">
                <a:sym typeface="Symbol" pitchFamily="18" charset="2"/>
              </a:rPr>
              <a:t></a:t>
            </a:r>
            <a:r>
              <a:rPr lang="en-US" sz="3200" baseline="-25000" dirty="0" smtClean="0"/>
              <a:t>P</a:t>
            </a:r>
            <a:r>
              <a:rPr lang="en-US" sz="3200" dirty="0" smtClean="0">
                <a:sym typeface="Symbol" pitchFamily="18" charset="2"/>
              </a:rPr>
              <a:t> AND </a:t>
            </a:r>
            <a:r>
              <a:rPr lang="en-US" sz="3200" baseline="-25000" dirty="0" smtClean="0"/>
              <a:t>H</a:t>
            </a:r>
            <a:r>
              <a:rPr lang="en-US" sz="3200" dirty="0" smtClean="0">
                <a:sym typeface="Symbol" pitchFamily="18" charset="2"/>
              </a:rPr>
              <a:t> </a:t>
            </a:r>
            <a:r>
              <a:rPr lang="da-DK" sz="3200" dirty="0" smtClean="0"/>
              <a:t/>
            </a:r>
            <a:br>
              <a:rPr lang="da-DK" sz="3200" dirty="0" smtClean="0"/>
            </a:br>
            <a:r>
              <a:rPr lang="da-DK" sz="3200" dirty="0" smtClean="0"/>
              <a:t>TRIAL AND ERROR (1965-)</a:t>
            </a:r>
            <a:r>
              <a:rPr lang="da-DK" dirty="0" smtClean="0"/>
              <a:t/>
            </a:r>
            <a:br>
              <a:rPr lang="da-DK" dirty="0" smtClean="0"/>
            </a:br>
            <a:endParaRPr lang="en-US" sz="28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530725"/>
          </a:xfrm>
        </p:spPr>
        <p:txBody>
          <a:bodyPr/>
          <a:lstStyle/>
          <a:p>
            <a:pPr>
              <a:buNone/>
            </a:pPr>
            <a:r>
              <a:rPr lang="da-DK" sz="2800" dirty="0" smtClean="0"/>
              <a:t>           METAL BARS, MAGNETS, AND BEADS</a:t>
            </a:r>
            <a:endParaRPr lang="en-US" sz="2800" dirty="0"/>
          </a:p>
        </p:txBody>
      </p:sp>
      <p:pic>
        <p:nvPicPr>
          <p:cNvPr id="260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057400"/>
            <a:ext cx="45910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1265238"/>
          </a:xfrm>
        </p:spPr>
        <p:txBody>
          <a:bodyPr/>
          <a:lstStyle/>
          <a:p>
            <a:pPr algn="ctr"/>
            <a:r>
              <a:rPr lang="en-US" sz="5400" dirty="0" smtClean="0">
                <a:sym typeface="Symbol" pitchFamily="18" charset="2"/>
              </a:rPr>
              <a:t></a:t>
            </a:r>
            <a:r>
              <a:rPr lang="en-US" sz="5400" baseline="-25000" dirty="0" smtClean="0"/>
              <a:t>P</a:t>
            </a:r>
            <a:r>
              <a:rPr lang="en-US" sz="5400" dirty="0" smtClean="0">
                <a:solidFill>
                  <a:srgbClr val="1F80C9"/>
                </a:solidFill>
              </a:rPr>
              <a:t> - </a:t>
            </a:r>
            <a:r>
              <a:rPr lang="en-US" sz="4400" dirty="0" smtClean="0">
                <a:solidFill>
                  <a:srgbClr val="1F80C9"/>
                </a:solidFill>
              </a:rPr>
              <a:t>Final Result </a:t>
            </a:r>
            <a:br>
              <a:rPr lang="en-US" sz="4400" dirty="0" smtClean="0">
                <a:solidFill>
                  <a:srgbClr val="1F80C9"/>
                </a:solidFill>
              </a:rPr>
            </a:br>
            <a:r>
              <a:rPr lang="en-US" sz="3600" dirty="0" smtClean="0">
                <a:solidFill>
                  <a:srgbClr val="1F80C9"/>
                </a:solidFill>
              </a:rPr>
              <a:t>Adjusted from Trial and Error Values</a:t>
            </a:r>
            <a:endParaRPr lang="en-US" sz="3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524000"/>
            <a:ext cx="73914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a-DK" sz="4000" dirty="0" smtClean="0"/>
              <a:t>    Böttcher Equation, </a:t>
            </a:r>
            <a:r>
              <a:rPr lang="da-DK" sz="4000" dirty="0"/>
              <a:t>cal/cm</a:t>
            </a:r>
            <a:r>
              <a:rPr lang="da-DK" sz="4000" baseline="50000" dirty="0"/>
              <a:t>3</a:t>
            </a:r>
            <a:endParaRPr lang="el-GR" sz="4000" baseline="50000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a-DK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a-DK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81200" y="2362200"/>
          <a:ext cx="4724400" cy="1143000"/>
        </p:xfrm>
        <a:graphic>
          <a:graphicData uri="http://schemas.openxmlformats.org/presentationml/2006/ole">
            <p:oleObj spid="_x0000_s5127" name="Equation" r:id="rId3" imgW="1930400" imgH="457200" progId="Equation.3">
              <p:embed/>
            </p:oleObj>
          </a:graphicData>
        </a:graphic>
      </p:graphicFrame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-90488"/>
            <a:ext cx="94615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7200">
                <a:cs typeface="Times New Roman" pitchFamily="18" charset="0"/>
              </a:rPr>
              <a:t>   </a:t>
            </a:r>
            <a:endParaRPr lang="en-US"/>
          </a:p>
          <a:p>
            <a:pPr algn="ctr"/>
            <a:r>
              <a:rPr lang="en-US" sz="7200">
                <a:cs typeface="Times New Roman" pitchFamily="18" charset="0"/>
              </a:rPr>
              <a:t> 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990600" y="3352800"/>
            <a:ext cx="6858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da-DK" sz="3600" dirty="0" smtClean="0"/>
              <a:t>When constants not available Beerbower Equation, MPa</a:t>
            </a:r>
            <a:r>
              <a:rPr lang="en-US" sz="3600" baseline="50000" dirty="0" smtClean="0">
                <a:sym typeface="Symbol" pitchFamily="18" charset="2"/>
              </a:rPr>
              <a:t>½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1752600" y="4522679"/>
            <a:ext cx="6019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4000" dirty="0" smtClean="0">
                <a:sym typeface="Symbol" pitchFamily="18" charset="2"/>
              </a:rPr>
              <a:t>      </a:t>
            </a:r>
            <a:r>
              <a:rPr lang="en-US" sz="4000" baseline="-25000" dirty="0" smtClean="0"/>
              <a:t>P</a:t>
            </a:r>
            <a:r>
              <a:rPr lang="en-US" sz="4000" dirty="0" smtClean="0">
                <a:sym typeface="Symbol" pitchFamily="18" charset="2"/>
              </a:rPr>
              <a:t>  =  37.4(µ)/V</a:t>
            </a:r>
            <a:r>
              <a:rPr lang="en-US" sz="4000" baseline="50000" dirty="0" smtClean="0">
                <a:sym typeface="Symbol" pitchFamily="18" charset="2"/>
              </a:rPr>
              <a:t>½</a:t>
            </a:r>
          </a:p>
          <a:p>
            <a:endParaRPr lang="en-US" sz="4000" baseline="50000" dirty="0" smtClean="0">
              <a:sym typeface="Symbol" pitchFamily="18" charset="2"/>
            </a:endParaRPr>
          </a:p>
          <a:p>
            <a:r>
              <a:rPr lang="en-US" sz="4000" baseline="50000" dirty="0" smtClean="0">
                <a:sym typeface="Symbol" pitchFamily="18" charset="2"/>
              </a:rPr>
              <a:t>Later Functional Group Contributions</a:t>
            </a:r>
          </a:p>
          <a:p>
            <a:endParaRPr lang="en-US" sz="4000" baseline="50000" dirty="0" smtClean="0">
              <a:sym typeface="Symbol" pitchFamily="18" charset="2"/>
            </a:endParaRPr>
          </a:p>
          <a:p>
            <a:r>
              <a:rPr lang="en-US" sz="4000" b="1" baseline="50000" dirty="0" smtClean="0">
                <a:sym typeface="Symbol" pitchFamily="18" charset="2"/>
              </a:rPr>
              <a:t> </a:t>
            </a:r>
            <a:endParaRPr lang="en-US" sz="40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dge 9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46246"/>
    </a:accent6>
    <a:hlink>
      <a:srgbClr val="4C6D80"/>
    </a:hlink>
    <a:folHlink>
      <a:srgbClr val="B2B2B2"/>
    </a:folHlink>
  </a:clrScheme>
  <a:fontScheme name="Edge">
    <a:majorFont>
      <a:latin typeface="Garamond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3712</TotalTime>
  <Words>957</Words>
  <Application>Microsoft Office PowerPoint</Application>
  <PresentationFormat>On-screen Show (4:3)</PresentationFormat>
  <Paragraphs>157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Edge</vt:lpstr>
      <vt:lpstr>Bitmap Image</vt:lpstr>
      <vt:lpstr>Equation</vt:lpstr>
      <vt:lpstr>Bitmapbillede</vt:lpstr>
      <vt:lpstr>HANSEN SOLUBILITY PARAMETERS    FROM START TO 50 YEARS</vt:lpstr>
      <vt:lpstr>START WAS A PhD PROJECT (1962-1964)  ”WHY IS SOLVENT RETAINED IN COATINGS?”</vt:lpstr>
      <vt:lpstr>Thermodynamic Equations</vt:lpstr>
      <vt:lpstr>BLANKS and PRAUSNITZ (1964)</vt:lpstr>
      <vt:lpstr>δA VERSUS δD SOLUBILITY PLOTS SHOWED NEED FOR NEW ”DIMENSION” </vt:lpstr>
      <vt:lpstr>CALCULATING  D</vt:lpstr>
      <vt:lpstr>FIGURE  FOR  ED FOR ALIPHATIC HYDROCARBONS</vt:lpstr>
      <vt:lpstr>INITIAL ATTEMPT TO ASSIGN P AND H  TRIAL AND ERROR (1965-) </vt:lpstr>
      <vt:lpstr>P - Final Result  Adjusted from Trial and Error Values</vt:lpstr>
      <vt:lpstr>H – Final Result  (What was left over)</vt:lpstr>
      <vt:lpstr>P  VERSUS  H   PLOT</vt:lpstr>
      <vt:lpstr>WHOLE EQUALS SUM OF PARTS E = COHESION ENERGY = ΔEvap</vt:lpstr>
      <vt:lpstr>ALAN BEERBOWER  FIRST TO USE ”HANSEN”</vt:lpstr>
      <vt:lpstr>KEY HSP EQUATIONS</vt:lpstr>
      <vt:lpstr>HSP AND SURFACE PHENOMENA   EXAMPLES - FILMS, PIGMENTS, NANOPARTICLES</vt:lpstr>
      <vt:lpstr>CONTROL OF PROCESSES SELF-ASSEMBLY IN THIXOTROPIC PAINT </vt:lpstr>
      <vt:lpstr>SELF-ASSEMBLY IN WOOD HEMICELLULOSE SIDE CHAINS ORIENT</vt:lpstr>
      <vt:lpstr>HSP FOR WATER</vt:lpstr>
      <vt:lpstr>HSP, HSPiP, AND THE “ANOMALIES” OF DIFFUSION</vt:lpstr>
      <vt:lpstr>Coefficient for Surface Mass Transfer, h, Depends On Equilibrium Absorption. (COC, Topas® 6013)  Equilibrium Absorption (Permeation) depends on ΔHSP</vt:lpstr>
      <vt:lpstr>SUMMARY</vt:lpstr>
      <vt:lpstr>THANKS! </vt:lpstr>
    </vt:vector>
  </TitlesOfParts>
  <Company>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HANSEN SOLUBILITY PARAMETERS</dc:title>
  <dc:creator>----</dc:creator>
  <cp:lastModifiedBy>Charles Hansen</cp:lastModifiedBy>
  <cp:revision>316</cp:revision>
  <dcterms:created xsi:type="dcterms:W3CDTF">2007-01-28T11:24:37Z</dcterms:created>
  <dcterms:modified xsi:type="dcterms:W3CDTF">2017-02-20T16:53:07Z</dcterms:modified>
</cp:coreProperties>
</file>