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9"/>
  </p:notesMasterIdLst>
  <p:handoutMasterIdLst>
    <p:handoutMasterId r:id="rId30"/>
  </p:handoutMasterIdLst>
  <p:sldIdLst>
    <p:sldId id="271" r:id="rId2"/>
    <p:sldId id="258" r:id="rId3"/>
    <p:sldId id="272" r:id="rId4"/>
    <p:sldId id="300" r:id="rId5"/>
    <p:sldId id="273" r:id="rId6"/>
    <p:sldId id="274" r:id="rId7"/>
    <p:sldId id="302" r:id="rId8"/>
    <p:sldId id="275" r:id="rId9"/>
    <p:sldId id="292" r:id="rId10"/>
    <p:sldId id="278" r:id="rId11"/>
    <p:sldId id="303" r:id="rId12"/>
    <p:sldId id="277" r:id="rId13"/>
    <p:sldId id="304" r:id="rId14"/>
    <p:sldId id="293" r:id="rId15"/>
    <p:sldId id="294" r:id="rId16"/>
    <p:sldId id="290" r:id="rId17"/>
    <p:sldId id="295" r:id="rId18"/>
    <p:sldId id="296" r:id="rId19"/>
    <p:sldId id="287" r:id="rId20"/>
    <p:sldId id="286" r:id="rId21"/>
    <p:sldId id="285" r:id="rId22"/>
    <p:sldId id="297" r:id="rId23"/>
    <p:sldId id="282" r:id="rId24"/>
    <p:sldId id="281" r:id="rId25"/>
    <p:sldId id="299" r:id="rId26"/>
    <p:sldId id="301" r:id="rId27"/>
    <p:sldId id="30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hid Mehmood" initials="ZM" lastIdx="0" clrIdx="0">
    <p:extLst>
      <p:ext uri="{19B8F6BF-5375-455C-9EA6-DF929625EA0E}">
        <p15:presenceInfo xmlns:p15="http://schemas.microsoft.com/office/powerpoint/2012/main" userId="S-1-5-21-997986523-2372763478-431456239-36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581"/>
    <a:srgbClr val="FFF9C9"/>
    <a:srgbClr val="F3F3F3"/>
    <a:srgbClr val="006666"/>
    <a:srgbClr val="F7E857"/>
    <a:srgbClr val="008681"/>
    <a:srgbClr val="008679"/>
    <a:srgbClr val="FAF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86" d="100"/>
          <a:sy n="86" d="100"/>
        </p:scale>
        <p:origin x="1476" y="96"/>
      </p:cViewPr>
      <p:guideLst>
        <p:guide orient="horz" pos="2160"/>
        <p:guide pos="2880"/>
      </p:guideLst>
    </p:cSldViewPr>
  </p:slideViewPr>
  <p:notesTextViewPr>
    <p:cViewPr>
      <p:scale>
        <a:sx n="3" d="2"/>
        <a:sy n="3" d="2"/>
      </p:scale>
      <p:origin x="0" y="0"/>
    </p:cViewPr>
  </p:notesTextViewPr>
  <p:notesViewPr>
    <p:cSldViewPr>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alcohols!$L$1</c:f>
              <c:strCache>
                <c:ptCount val="1"/>
                <c:pt idx="0">
                  <c:v>Density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alcohols!$L$2:$L$16</c:f>
            </c:numRef>
          </c:yVal>
          <c:smooth val="0"/>
          <c:extLst>
            <c:ext xmlns:c16="http://schemas.microsoft.com/office/drawing/2014/chart" uri="{C3380CC4-5D6E-409C-BE32-E72D297353CC}">
              <c16:uniqueId val="{00000000-314D-4DC2-BE4B-9E6AB7E3029B}"/>
            </c:ext>
          </c:extLst>
        </c:ser>
        <c:ser>
          <c:idx val="1"/>
          <c:order val="1"/>
          <c:tx>
            <c:strRef>
              <c:f>alcohols!$M$1</c:f>
              <c:strCache>
                <c:ptCount val="1"/>
                <c:pt idx="0">
                  <c:v>MPt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alcohols!$M$2:$M$16</c:f>
            </c:numRef>
          </c:yVal>
          <c:smooth val="0"/>
          <c:extLst>
            <c:ext xmlns:c16="http://schemas.microsoft.com/office/drawing/2014/chart" uri="{C3380CC4-5D6E-409C-BE32-E72D297353CC}">
              <c16:uniqueId val="{00000001-314D-4DC2-BE4B-9E6AB7E3029B}"/>
            </c:ext>
          </c:extLst>
        </c:ser>
        <c:ser>
          <c:idx val="2"/>
          <c:order val="2"/>
          <c:tx>
            <c:strRef>
              <c:f>alcohols!$N$1</c:f>
              <c:strCache>
                <c:ptCount val="1"/>
                <c:pt idx="0">
                  <c:v>BPt</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alcohols!$N$2:$N$16</c:f>
            </c:numRef>
          </c:yVal>
          <c:smooth val="0"/>
          <c:extLst>
            <c:ext xmlns:c16="http://schemas.microsoft.com/office/drawing/2014/chart" uri="{C3380CC4-5D6E-409C-BE32-E72D297353CC}">
              <c16:uniqueId val="{00000002-314D-4DC2-BE4B-9E6AB7E3029B}"/>
            </c:ext>
          </c:extLst>
        </c:ser>
        <c:ser>
          <c:idx val="3"/>
          <c:order val="3"/>
          <c:tx>
            <c:strRef>
              <c:f>alcohols!$O$1</c:f>
              <c:strCache>
                <c:ptCount val="1"/>
                <c:pt idx="0">
                  <c:v>RI</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alcohols!$O$2:$O$16</c:f>
            </c:numRef>
          </c:yVal>
          <c:smooth val="0"/>
          <c:extLst>
            <c:ext xmlns:c16="http://schemas.microsoft.com/office/drawing/2014/chart" uri="{C3380CC4-5D6E-409C-BE32-E72D297353CC}">
              <c16:uniqueId val="{00000003-314D-4DC2-BE4B-9E6AB7E3029B}"/>
            </c:ext>
          </c:extLst>
        </c:ser>
        <c:ser>
          <c:idx val="4"/>
          <c:order val="4"/>
          <c:tx>
            <c:strRef>
              <c:f>alcohols!$P$1</c:f>
              <c:strCache>
                <c:ptCount val="1"/>
                <c:pt idx="0">
                  <c:v>VP@25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alcohols!$P$2:$P$16</c:f>
            </c:numRef>
          </c:yVal>
          <c:smooth val="0"/>
          <c:extLst>
            <c:ext xmlns:c16="http://schemas.microsoft.com/office/drawing/2014/chart" uri="{C3380CC4-5D6E-409C-BE32-E72D297353CC}">
              <c16:uniqueId val="{00000004-314D-4DC2-BE4B-9E6AB7E3029B}"/>
            </c:ext>
          </c:extLst>
        </c:ser>
        <c:ser>
          <c:idx val="5"/>
          <c:order val="5"/>
          <c:tx>
            <c:strRef>
              <c:f>alcohols!$Q$1</c:f>
              <c:strCache>
                <c:ptCount val="1"/>
                <c:pt idx="0">
                  <c:v>RER</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alcohols!$Q$2:$Q$16</c:f>
            </c:numRef>
          </c:yVal>
          <c:smooth val="0"/>
          <c:extLst>
            <c:ext xmlns:c16="http://schemas.microsoft.com/office/drawing/2014/chart" uri="{C3380CC4-5D6E-409C-BE32-E72D297353CC}">
              <c16:uniqueId val="{00000005-314D-4DC2-BE4B-9E6AB7E3029B}"/>
            </c:ext>
          </c:extLst>
        </c:ser>
        <c:ser>
          <c:idx val="6"/>
          <c:order val="6"/>
          <c:tx>
            <c:strRef>
              <c:f>alcohols!$R$1</c:f>
              <c:strCache>
                <c:ptCount val="1"/>
                <c:pt idx="0">
                  <c:v>TEa</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alcohols!$R$2:$R$16</c:f>
            </c:numRef>
          </c:yVal>
          <c:smooth val="0"/>
          <c:extLst>
            <c:ext xmlns:c16="http://schemas.microsoft.com/office/drawing/2014/chart" uri="{C3380CC4-5D6E-409C-BE32-E72D297353CC}">
              <c16:uniqueId val="{00000006-314D-4DC2-BE4B-9E6AB7E3029B}"/>
            </c:ext>
          </c:extLst>
        </c:ser>
        <c:ser>
          <c:idx val="7"/>
          <c:order val="7"/>
          <c:tx>
            <c:strRef>
              <c:f>alcohols!$S$1</c:f>
              <c:strCache>
                <c:ptCount val="1"/>
                <c:pt idx="0">
                  <c:v>TEm</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alcohols!$S$2:$S$16</c:f>
            </c:numRef>
          </c:yVal>
          <c:smooth val="0"/>
          <c:extLst>
            <c:ext xmlns:c16="http://schemas.microsoft.com/office/drawing/2014/chart" uri="{C3380CC4-5D6E-409C-BE32-E72D297353CC}">
              <c16:uniqueId val="{00000007-314D-4DC2-BE4B-9E6AB7E3029B}"/>
            </c:ext>
          </c:extLst>
        </c:ser>
        <c:ser>
          <c:idx val="8"/>
          <c:order val="8"/>
          <c:tx>
            <c:strRef>
              <c:f>alcohols!$T$1</c:f>
              <c:strCache>
                <c:ptCount val="1"/>
                <c:pt idx="0">
                  <c:v>LogOHR</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alcohols!$T$2:$T$16</c:f>
            </c:numRef>
          </c:yVal>
          <c:smooth val="0"/>
          <c:extLst>
            <c:ext xmlns:c16="http://schemas.microsoft.com/office/drawing/2014/chart" uri="{C3380CC4-5D6E-409C-BE32-E72D297353CC}">
              <c16:uniqueId val="{00000008-314D-4DC2-BE4B-9E6AB7E3029B}"/>
            </c:ext>
          </c:extLst>
        </c:ser>
        <c:ser>
          <c:idx val="9"/>
          <c:order val="9"/>
          <c:tx>
            <c:strRef>
              <c:f>alcohols!$U$1</c:f>
              <c:strCache>
                <c:ptCount val="1"/>
                <c:pt idx="0">
                  <c:v>MIR</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alcohols!$U$2:$U$16</c:f>
            </c:numRef>
          </c:yVal>
          <c:smooth val="0"/>
          <c:extLst>
            <c:ext xmlns:c16="http://schemas.microsoft.com/office/drawing/2014/chart" uri="{C3380CC4-5D6E-409C-BE32-E72D297353CC}">
              <c16:uniqueId val="{00000009-314D-4DC2-BE4B-9E6AB7E3029B}"/>
            </c:ext>
          </c:extLst>
        </c:ser>
        <c:ser>
          <c:idx val="10"/>
          <c:order val="10"/>
          <c:tx>
            <c:strRef>
              <c:f>alcohols!$V$1</c:f>
              <c:strCache>
                <c:ptCount val="1"/>
                <c:pt idx="0">
                  <c:v>logKow</c:v>
                </c:pt>
              </c:strCache>
            </c:strRef>
          </c:tx>
          <c:spPr>
            <a:ln w="28575"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f>alcohols!$E$2:$K$16</c:f>
              <c:numCache>
                <c:formatCode>General</c:formatCode>
                <c:ptCount val="15"/>
                <c:pt idx="0">
                  <c:v>22.3</c:v>
                </c:pt>
                <c:pt idx="1">
                  <c:v>19.399999999999999</c:v>
                </c:pt>
                <c:pt idx="2">
                  <c:v>15.8</c:v>
                </c:pt>
                <c:pt idx="3">
                  <c:v>13.9</c:v>
                </c:pt>
                <c:pt idx="4">
                  <c:v>12.5</c:v>
                </c:pt>
                <c:pt idx="5">
                  <c:v>11.7</c:v>
                </c:pt>
                <c:pt idx="6">
                  <c:v>11.2</c:v>
                </c:pt>
                <c:pt idx="7">
                  <c:v>11</c:v>
                </c:pt>
                <c:pt idx="8">
                  <c:v>10.5</c:v>
                </c:pt>
                <c:pt idx="9">
                  <c:v>9.1999999999999993</c:v>
                </c:pt>
                <c:pt idx="10">
                  <c:v>9.3000000000000007</c:v>
                </c:pt>
                <c:pt idx="11">
                  <c:v>8.3000000000000007</c:v>
                </c:pt>
                <c:pt idx="12">
                  <c:v>7.8</c:v>
                </c:pt>
                <c:pt idx="13">
                  <c:v>8.1</c:v>
                </c:pt>
                <c:pt idx="14">
                  <c:v>7.4</c:v>
                </c:pt>
              </c:numCache>
            </c:numRef>
          </c:xVal>
          <c:yVal>
            <c:numRef>
              <c:f>alcohols!$V$2:$V$16</c:f>
              <c:numCache>
                <c:formatCode>General</c:formatCode>
                <c:ptCount val="15"/>
                <c:pt idx="0">
                  <c:v>-0.77</c:v>
                </c:pt>
                <c:pt idx="1">
                  <c:v>-0.31</c:v>
                </c:pt>
                <c:pt idx="2">
                  <c:v>0.88</c:v>
                </c:pt>
                <c:pt idx="3">
                  <c:v>1.51</c:v>
                </c:pt>
                <c:pt idx="4">
                  <c:v>2.0299999999999998</c:v>
                </c:pt>
                <c:pt idx="5">
                  <c:v>2.62</c:v>
                </c:pt>
                <c:pt idx="6">
                  <c:v>3</c:v>
                </c:pt>
                <c:pt idx="7">
                  <c:v>3.77</c:v>
                </c:pt>
                <c:pt idx="8">
                  <c:v>4.57</c:v>
                </c:pt>
                <c:pt idx="9">
                  <c:v>4.43</c:v>
                </c:pt>
                <c:pt idx="10">
                  <c:v>5.13</c:v>
                </c:pt>
                <c:pt idx="11">
                  <c:v>5.84</c:v>
                </c:pt>
                <c:pt idx="12">
                  <c:v>6.38</c:v>
                </c:pt>
                <c:pt idx="13">
                  <c:v>6.73</c:v>
                </c:pt>
                <c:pt idx="14">
                  <c:v>7.73</c:v>
                </c:pt>
              </c:numCache>
            </c:numRef>
          </c:yVal>
          <c:smooth val="0"/>
          <c:extLst>
            <c:ext xmlns:c16="http://schemas.microsoft.com/office/drawing/2014/chart" uri="{C3380CC4-5D6E-409C-BE32-E72D297353CC}">
              <c16:uniqueId val="{0000000A-314D-4DC2-BE4B-9E6AB7E3029B}"/>
            </c:ext>
          </c:extLst>
        </c:ser>
        <c:dLbls>
          <c:showLegendKey val="0"/>
          <c:showVal val="0"/>
          <c:showCatName val="0"/>
          <c:showSerName val="0"/>
          <c:showPercent val="0"/>
          <c:showBubbleSize val="0"/>
        </c:dLbls>
        <c:axId val="366212672"/>
        <c:axId val="366210376"/>
      </c:scatterChart>
      <c:valAx>
        <c:axId val="366212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sz="1000" b="0" i="0" u="none" strike="noStrike" baseline="0" dirty="0">
                    <a:effectLst/>
                  </a:rPr>
                  <a:t>δ</a:t>
                </a:r>
                <a:r>
                  <a:rPr lang="en-US" dirty="0"/>
                  <a: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210376"/>
        <c:crosses val="autoZero"/>
        <c:crossBetween val="midCat"/>
      </c:valAx>
      <c:valAx>
        <c:axId val="366210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log Kow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2126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200548-E7DC-4A74-9122-2040ED4AD235}" type="datetimeFigureOut">
              <a:rPr lang="en-GB" smtClean="0"/>
              <a:t>30/03/2017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88A51A-8308-448C-A8F8-C3D5AACE3BDC}" type="slidenum">
              <a:rPr lang="en-GB" smtClean="0"/>
              <a:t>‹#›</a:t>
            </a:fld>
            <a:endParaRPr lang="en-GB"/>
          </a:p>
        </p:txBody>
      </p:sp>
    </p:spTree>
    <p:extLst>
      <p:ext uri="{BB962C8B-B14F-4D97-AF65-F5344CB8AC3E}">
        <p14:creationId xmlns:p14="http://schemas.microsoft.com/office/powerpoint/2010/main" val="3800007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27CF02D5-04B4-4378-A88F-5993F47E5F9C}" type="datetimeFigureOut">
              <a:rPr lang="en-GB"/>
              <a:pPr>
                <a:defRPr/>
              </a:pPr>
              <a:t>30/03/2017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90F8C9CA-BE7F-4D71-9FB8-F2156C2CCA16}" type="slidenum">
              <a:rPr lang="en-GB"/>
              <a:pPr>
                <a:defRPr/>
              </a:pPr>
              <a:t>‹#›</a:t>
            </a:fld>
            <a:endParaRPr lang="en-GB"/>
          </a:p>
        </p:txBody>
      </p:sp>
    </p:spTree>
    <p:extLst>
      <p:ext uri="{BB962C8B-B14F-4D97-AF65-F5344CB8AC3E}">
        <p14:creationId xmlns:p14="http://schemas.microsoft.com/office/powerpoint/2010/main" val="35112822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852D0E-0B22-4481-933D-C54D2F3739EA}" type="slidenum">
              <a:rPr lang="en-GB" altLang="en-US"/>
              <a:pPr eaLnBrk="1" hangingPunct="1"/>
              <a:t>1</a:t>
            </a:fld>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F852D0E-0B22-4481-933D-C54D2F3739EA}" type="slidenum">
              <a:rPr kumimoji="0" lang="en-GB" altLang="en-US" sz="1800" b="0" i="0" u="none" strike="noStrike" kern="0" cap="none" spc="0" normalizeH="0" baseline="0" noProof="0">
                <a:ln>
                  <a:noFill/>
                </a:ln>
                <a:solidFill>
                  <a:schemeClr val="tx1"/>
                </a:solidFill>
                <a:effectLst/>
                <a:uLnTx/>
                <a:uFillTx/>
                <a:latin typeface="Arial"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GB" altLang="en-US" sz="1800" b="0" i="0" u="none" strike="noStrike" kern="0" cap="none" spc="0" normalizeH="0" baseline="0" noProof="0" dirty="0">
              <a:ln>
                <a:noFill/>
              </a:ln>
              <a:solidFill>
                <a:schemeClr val="tx1"/>
              </a:solidFill>
              <a:effectLst/>
              <a:uLnTx/>
              <a:uFillTx/>
              <a:latin typeface="Arial" charset="0"/>
            </a:endParaRPr>
          </a:p>
        </p:txBody>
      </p:sp>
    </p:spTree>
    <p:extLst>
      <p:ext uri="{BB962C8B-B14F-4D97-AF65-F5344CB8AC3E}">
        <p14:creationId xmlns:p14="http://schemas.microsoft.com/office/powerpoint/2010/main" val="83311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1791642-12E4-4D94-B55A-E1150663861C}" type="slidenum">
              <a:rPr lang="en-GB" smtClean="0"/>
              <a:pPr>
                <a:defRPr/>
              </a:pPr>
              <a:t>‹#›</a:t>
            </a:fld>
            <a:endParaRPr lang="en-GB"/>
          </a:p>
        </p:txBody>
      </p:sp>
      <p:sp>
        <p:nvSpPr>
          <p:cNvPr id="7"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140787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078B1B8-72E7-43C9-B9B8-AD72EB410453}" type="slidenum">
              <a:rPr lang="en-GB" smtClean="0"/>
              <a:pPr>
                <a:defRPr/>
              </a:pPr>
              <a:t>‹#›</a:t>
            </a:fld>
            <a:endParaRPr lang="en-GB"/>
          </a:p>
        </p:txBody>
      </p:sp>
    </p:spTree>
    <p:extLst>
      <p:ext uri="{BB962C8B-B14F-4D97-AF65-F5344CB8AC3E}">
        <p14:creationId xmlns:p14="http://schemas.microsoft.com/office/powerpoint/2010/main" val="2631598534"/>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078B1B8-72E7-43C9-B9B8-AD72EB410453}" type="slidenum">
              <a:rPr lang="en-GB" smtClean="0"/>
              <a:pPr>
                <a:defRPr/>
              </a:pPr>
              <a:t>‹#›</a:t>
            </a:fld>
            <a:endParaRPr lang="en-GB"/>
          </a:p>
        </p:txBody>
      </p:sp>
    </p:spTree>
    <p:extLst>
      <p:ext uri="{BB962C8B-B14F-4D97-AF65-F5344CB8AC3E}">
        <p14:creationId xmlns:p14="http://schemas.microsoft.com/office/powerpoint/2010/main" val="168022693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328952"/>
            <a:ext cx="6593780" cy="156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TextBox 9"/>
          <p:cNvSpPr txBox="1"/>
          <p:nvPr userDrawn="1"/>
        </p:nvSpPr>
        <p:spPr>
          <a:xfrm>
            <a:off x="359569" y="5733256"/>
            <a:ext cx="8424862" cy="889474"/>
          </a:xfrm>
          <a:prstGeom prst="rect">
            <a:avLst/>
          </a:prstGeom>
          <a:noFill/>
        </p:spPr>
        <p:txBody>
          <a:bodyPr>
            <a:spAutoFit/>
          </a:bodyPr>
          <a:lstStyle/>
          <a:p>
            <a:pPr algn="ctr">
              <a:lnSpc>
                <a:spcPct val="130000"/>
              </a:lnSpc>
              <a:spcBef>
                <a:spcPts val="600"/>
              </a:spcBef>
              <a:spcAft>
                <a:spcPts val="0"/>
              </a:spcAft>
              <a:defRPr/>
            </a:pPr>
            <a:r>
              <a:rPr lang="en-GB" sz="1200" dirty="0">
                <a:latin typeface="Calibri"/>
                <a:ea typeface="Calibri"/>
                <a:cs typeface="Times New Roman"/>
              </a:rPr>
              <a:t>Tel: (+44)(0)1227 </a:t>
            </a:r>
            <a:r>
              <a:rPr lang="en-GB" sz="1200" dirty="0">
                <a:latin typeface="Calibri" panose="020F0502020204030204" pitchFamily="34" charset="0"/>
                <a:ea typeface="Calibri"/>
                <a:cs typeface="Calibri" panose="020F0502020204030204" pitchFamily="34" charset="0"/>
              </a:rPr>
              <a:t>470901 and (+</a:t>
            </a:r>
            <a:r>
              <a:rPr lang="en-GB" sz="1200" dirty="0">
                <a:latin typeface="Calibri"/>
                <a:ea typeface="Calibri"/>
                <a:cs typeface="Times New Roman"/>
              </a:rPr>
              <a:t>44)(0)1227 765117 </a:t>
            </a:r>
          </a:p>
          <a:p>
            <a:pPr algn="ctr">
              <a:lnSpc>
                <a:spcPct val="130000"/>
              </a:lnSpc>
              <a:spcBef>
                <a:spcPts val="600"/>
              </a:spcBef>
              <a:spcAft>
                <a:spcPts val="0"/>
              </a:spcAft>
              <a:defRPr/>
            </a:pPr>
            <a:r>
              <a:rPr lang="en-GB" sz="1200" dirty="0">
                <a:latin typeface="Calibri"/>
                <a:ea typeface="Calibri"/>
                <a:cs typeface="Times New Roman"/>
              </a:rPr>
              <a:t>Saxon House, John Roberts Business Park, </a:t>
            </a:r>
            <a:r>
              <a:rPr lang="en-GB" sz="1200" dirty="0" err="1">
                <a:latin typeface="Calibri"/>
                <a:ea typeface="Calibri"/>
                <a:cs typeface="Times New Roman"/>
              </a:rPr>
              <a:t>Pean</a:t>
            </a:r>
            <a:r>
              <a:rPr lang="en-GB" sz="1200" dirty="0">
                <a:latin typeface="Calibri"/>
                <a:ea typeface="Calibri"/>
                <a:cs typeface="Times New Roman"/>
              </a:rPr>
              <a:t> Hill, Whitstable, Kent CT5 3BJ, UK</a:t>
            </a:r>
          </a:p>
          <a:p>
            <a:pPr algn="ctr">
              <a:lnSpc>
                <a:spcPct val="130000"/>
              </a:lnSpc>
              <a:spcBef>
                <a:spcPts val="0"/>
              </a:spcBef>
              <a:spcAft>
                <a:spcPts val="1200"/>
              </a:spcAft>
              <a:defRPr/>
            </a:pPr>
            <a:r>
              <a:rPr lang="en-GB" sz="1200" b="1" dirty="0">
                <a:solidFill>
                  <a:srgbClr val="262626"/>
                </a:solidFill>
                <a:latin typeface="Calibri"/>
                <a:ea typeface="Calibri"/>
                <a:cs typeface="Arial"/>
              </a:rPr>
              <a:t>Web Site: www.ecotoxchem.co.uk</a:t>
            </a:r>
            <a:endParaRPr lang="en-GB" sz="1200" dirty="0">
              <a:latin typeface="Calibri"/>
              <a:ea typeface="Calibri"/>
              <a:cs typeface="Times New Roman"/>
            </a:endParaRPr>
          </a:p>
        </p:txBody>
      </p:sp>
      <p:cxnSp>
        <p:nvCxnSpPr>
          <p:cNvPr id="11" name="Straight Connector 10"/>
          <p:cNvCxnSpPr/>
          <p:nvPr userDrawn="1"/>
        </p:nvCxnSpPr>
        <p:spPr>
          <a:xfrm>
            <a:off x="755576" y="2348880"/>
            <a:ext cx="7632848" cy="0"/>
          </a:xfrm>
          <a:prstGeom prst="line">
            <a:avLst/>
          </a:prstGeom>
          <a:ln>
            <a:solidFill>
              <a:srgbClr val="0075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0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078B1B8-72E7-43C9-B9B8-AD72EB410453}" type="slidenum">
              <a:rPr lang="en-GB" smtClean="0"/>
              <a:pPr>
                <a:defRPr/>
              </a:pPr>
              <a:t>‹#›</a:t>
            </a:fld>
            <a:endParaRPr lang="en-GB"/>
          </a:p>
        </p:txBody>
      </p:sp>
    </p:spTree>
    <p:extLst>
      <p:ext uri="{BB962C8B-B14F-4D97-AF65-F5344CB8AC3E}">
        <p14:creationId xmlns:p14="http://schemas.microsoft.com/office/powerpoint/2010/main" val="3768208900"/>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445BC51-8369-4BCB-B60B-396F54840A45}" type="slidenum">
              <a:rPr lang="en-GB" smtClean="0"/>
              <a:pPr>
                <a:defRPr/>
              </a:pPr>
              <a:t>‹#›</a:t>
            </a:fld>
            <a:endParaRPr lang="en-GB"/>
          </a:p>
        </p:txBody>
      </p:sp>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00" y="108000"/>
            <a:ext cx="20081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9" name="TextBox 8"/>
          <p:cNvSpPr txBox="1"/>
          <p:nvPr userDrawn="1"/>
        </p:nvSpPr>
        <p:spPr>
          <a:xfrm>
            <a:off x="252000" y="1989360"/>
            <a:ext cx="8640000" cy="4680000"/>
          </a:xfrm>
          <a:prstGeom prst="rect">
            <a:avLst/>
          </a:prstGeom>
          <a:noFill/>
          <a:ln w="3175">
            <a:solidFill>
              <a:srgbClr val="007581"/>
            </a:solidFill>
          </a:ln>
        </p:spPr>
        <p:txBody>
          <a:bodyPr wrap="square" anchor="ctr" anchorCtr="1">
            <a:noAutofit/>
          </a:body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p:txBody>
      </p:sp>
    </p:spTree>
    <p:extLst>
      <p:ext uri="{BB962C8B-B14F-4D97-AF65-F5344CB8AC3E}">
        <p14:creationId xmlns:p14="http://schemas.microsoft.com/office/powerpoint/2010/main" val="41595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8723773-530D-458D-B706-15B723E208B0}" type="slidenum">
              <a:rPr lang="en-GB" smtClean="0"/>
              <a:pPr>
                <a:defRPr/>
              </a:pPr>
              <a:t>‹#›</a:t>
            </a:fld>
            <a:endParaRPr lang="en-GB"/>
          </a:p>
        </p:txBody>
      </p:sp>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00" y="108000"/>
            <a:ext cx="20081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TextBox 9"/>
          <p:cNvSpPr txBox="1"/>
          <p:nvPr userDrawn="1"/>
        </p:nvSpPr>
        <p:spPr>
          <a:xfrm>
            <a:off x="252000" y="1989360"/>
            <a:ext cx="8640000" cy="4680000"/>
          </a:xfrm>
          <a:prstGeom prst="rect">
            <a:avLst/>
          </a:prstGeom>
          <a:noFill/>
          <a:ln w="3175">
            <a:solidFill>
              <a:srgbClr val="007581"/>
            </a:solidFill>
          </a:ln>
        </p:spPr>
        <p:txBody>
          <a:bodyPr wrap="square" anchor="ctr" anchorCtr="1">
            <a:noAutofit/>
          </a:body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p:txBody>
      </p:sp>
      <p:sp>
        <p:nvSpPr>
          <p:cNvPr id="11" name="TextBox 1"/>
          <p:cNvSpPr txBox="1">
            <a:spLocks noChangeArrowheads="1"/>
          </p:cNvSpPr>
          <p:nvPr userDrawn="1"/>
        </p:nvSpPr>
        <p:spPr bwMode="auto">
          <a:xfrm>
            <a:off x="251520" y="1916832"/>
            <a:ext cx="8640000" cy="46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a:p>
            <a:pPr eaLnBrk="1" hangingPunct="1"/>
            <a:endParaRPr lang="en-GB" altLang="en-US" dirty="0"/>
          </a:p>
        </p:txBody>
      </p:sp>
    </p:spTree>
    <p:extLst>
      <p:ext uri="{BB962C8B-B14F-4D97-AF65-F5344CB8AC3E}">
        <p14:creationId xmlns:p14="http://schemas.microsoft.com/office/powerpoint/2010/main" val="297760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AE6B8643-0E91-4847-AF57-11067CBAEAA3}" type="slidenum">
              <a:rPr lang="en-GB" smtClean="0"/>
              <a:pPr>
                <a:defRPr/>
              </a:pPr>
              <a:t>‹#›</a:t>
            </a:fld>
            <a:endParaRPr lang="en-GB"/>
          </a:p>
        </p:txBody>
      </p:sp>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00" y="108000"/>
            <a:ext cx="20081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 name="TextBox 11"/>
          <p:cNvSpPr txBox="1"/>
          <p:nvPr userDrawn="1"/>
        </p:nvSpPr>
        <p:spPr>
          <a:xfrm>
            <a:off x="252000" y="1989360"/>
            <a:ext cx="8640000" cy="4680000"/>
          </a:xfrm>
          <a:prstGeom prst="rect">
            <a:avLst/>
          </a:prstGeom>
          <a:noFill/>
          <a:ln w="3175">
            <a:solidFill>
              <a:srgbClr val="007581"/>
            </a:solidFill>
          </a:ln>
        </p:spPr>
        <p:txBody>
          <a:bodyPr wrap="square" anchor="ctr" anchorCtr="1">
            <a:noAutofit/>
          </a:body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p:txBody>
      </p:sp>
      <p:sp>
        <p:nvSpPr>
          <p:cNvPr id="13" name="TextBox 1"/>
          <p:cNvSpPr txBox="1">
            <a:spLocks noChangeArrowheads="1"/>
          </p:cNvSpPr>
          <p:nvPr userDrawn="1"/>
        </p:nvSpPr>
        <p:spPr bwMode="auto">
          <a:xfrm>
            <a:off x="251520" y="1916832"/>
            <a:ext cx="8640000" cy="46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a:p>
            <a:pPr eaLnBrk="1" hangingPunct="1"/>
            <a:endParaRPr lang="en-GB" altLang="en-US" dirty="0"/>
          </a:p>
        </p:txBody>
      </p:sp>
    </p:spTree>
    <p:extLst>
      <p:ext uri="{BB962C8B-B14F-4D97-AF65-F5344CB8AC3E}">
        <p14:creationId xmlns:p14="http://schemas.microsoft.com/office/powerpoint/2010/main" val="230407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066CB85-B46C-446F-9FA3-6859531CE9D1}" type="slidenum">
              <a:rPr lang="en-GB" smtClean="0"/>
              <a:pPr>
                <a:defRPr/>
              </a:pPr>
              <a:t>‹#›</a:t>
            </a:fld>
            <a:endParaRPr lang="en-GB"/>
          </a:p>
        </p:txBody>
      </p:sp>
      <p:pic>
        <p:nvPicPr>
          <p:cNvPr id="6"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920" y="341462"/>
            <a:ext cx="1712267" cy="13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7"/>
          <p:cNvSpPr txBox="1"/>
          <p:nvPr userDrawn="1"/>
        </p:nvSpPr>
        <p:spPr>
          <a:xfrm>
            <a:off x="403920" y="1844824"/>
            <a:ext cx="8344544" cy="4680520"/>
          </a:xfrm>
          <a:prstGeom prst="rect">
            <a:avLst/>
          </a:prstGeom>
          <a:noFill/>
          <a:ln w="3175">
            <a:solidFill>
              <a:srgbClr val="007581"/>
            </a:solidFill>
          </a:ln>
        </p:spPr>
        <p:txBody>
          <a:bodyPr wrap="square" anchor="ctr" anchorCtr="1">
            <a:noAutofit/>
          </a:body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p:txBody>
      </p:sp>
      <p:sp>
        <p:nvSpPr>
          <p:cNvPr id="10" name="TextBox 1"/>
          <p:cNvSpPr txBox="1">
            <a:spLocks noChangeArrowheads="1"/>
          </p:cNvSpPr>
          <p:nvPr userDrawn="1"/>
        </p:nvSpPr>
        <p:spPr bwMode="auto">
          <a:xfrm>
            <a:off x="403920" y="2069232"/>
            <a:ext cx="8640000" cy="42871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a:p>
            <a:pPr eaLnBrk="1" hangingPunct="1"/>
            <a:endParaRPr lang="en-GB" altLang="en-US" dirty="0"/>
          </a:p>
        </p:txBody>
      </p:sp>
    </p:spTree>
    <p:extLst>
      <p:ext uri="{BB962C8B-B14F-4D97-AF65-F5344CB8AC3E}">
        <p14:creationId xmlns:p14="http://schemas.microsoft.com/office/powerpoint/2010/main" val="382386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BF4FDAE6-4599-44F6-A636-7F6364980ABC}" type="slidenum">
              <a:rPr lang="en-GB" smtClean="0"/>
              <a:pPr>
                <a:defRPr/>
              </a:pPr>
              <a:t>‹#›</a:t>
            </a:fld>
            <a:endParaRPr lang="en-GB"/>
          </a:p>
        </p:txBody>
      </p:sp>
      <p:pic>
        <p:nvPicPr>
          <p:cNvPr id="5"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758" y="332656"/>
            <a:ext cx="1723429" cy="135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 name="TextBox 6"/>
          <p:cNvSpPr txBox="1"/>
          <p:nvPr userDrawn="1"/>
        </p:nvSpPr>
        <p:spPr>
          <a:xfrm>
            <a:off x="392758" y="1989360"/>
            <a:ext cx="8355706" cy="4535984"/>
          </a:xfrm>
          <a:prstGeom prst="rect">
            <a:avLst/>
          </a:prstGeom>
          <a:noFill/>
          <a:ln w="3175">
            <a:solidFill>
              <a:srgbClr val="007581"/>
            </a:solidFill>
          </a:ln>
        </p:spPr>
        <p:txBody>
          <a:bodyPr wrap="square" anchor="ctr" anchorCtr="1">
            <a:noAutofit/>
          </a:body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p:txBody>
      </p:sp>
      <p:sp>
        <p:nvSpPr>
          <p:cNvPr id="8" name="TextBox 1"/>
          <p:cNvSpPr txBox="1">
            <a:spLocks noChangeArrowheads="1"/>
          </p:cNvSpPr>
          <p:nvPr userDrawn="1"/>
        </p:nvSpPr>
        <p:spPr bwMode="auto">
          <a:xfrm>
            <a:off x="403920" y="1916832"/>
            <a:ext cx="8487600" cy="46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a:p>
            <a:pPr eaLnBrk="1" hangingPunct="1"/>
            <a:endParaRPr lang="en-GB" altLang="en-US" dirty="0"/>
          </a:p>
        </p:txBody>
      </p:sp>
      <p:sp>
        <p:nvSpPr>
          <p:cNvPr id="9" name="TextBox 1"/>
          <p:cNvSpPr txBox="1">
            <a:spLocks noChangeArrowheads="1"/>
          </p:cNvSpPr>
          <p:nvPr userDrawn="1"/>
        </p:nvSpPr>
        <p:spPr bwMode="auto">
          <a:xfrm>
            <a:off x="403920" y="2132856"/>
            <a:ext cx="8344544" cy="4392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a:p>
            <a:pPr eaLnBrk="1" hangingPunct="1"/>
            <a:endParaRPr lang="en-GB" altLang="en-US" dirty="0"/>
          </a:p>
        </p:txBody>
      </p:sp>
    </p:spTree>
    <p:extLst>
      <p:ext uri="{BB962C8B-B14F-4D97-AF65-F5344CB8AC3E}">
        <p14:creationId xmlns:p14="http://schemas.microsoft.com/office/powerpoint/2010/main" val="286456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02B391A-9B66-44A1-BF9C-F7966D390E2A}" type="slidenum">
              <a:rPr lang="en-GB" smtClean="0"/>
              <a:pPr>
                <a:defRPr/>
              </a:pPr>
              <a:t>‹#›</a:t>
            </a:fld>
            <a:endParaRPr lang="en-GB"/>
          </a:p>
        </p:txBody>
      </p:sp>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920" y="341461"/>
            <a:ext cx="1712268" cy="135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TextBox 9"/>
          <p:cNvSpPr txBox="1"/>
          <p:nvPr userDrawn="1"/>
        </p:nvSpPr>
        <p:spPr>
          <a:xfrm>
            <a:off x="252000" y="1989360"/>
            <a:ext cx="8640000" cy="4680000"/>
          </a:xfrm>
          <a:prstGeom prst="rect">
            <a:avLst/>
          </a:prstGeom>
          <a:noFill/>
          <a:ln w="3175">
            <a:solidFill>
              <a:srgbClr val="007581"/>
            </a:solidFill>
          </a:ln>
        </p:spPr>
        <p:txBody>
          <a:bodyPr wrap="square" anchor="ctr" anchorCtr="1">
            <a:noAutofit/>
          </a:body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p:txBody>
      </p:sp>
      <p:sp>
        <p:nvSpPr>
          <p:cNvPr id="11" name="TextBox 1"/>
          <p:cNvSpPr txBox="1">
            <a:spLocks noChangeArrowheads="1"/>
          </p:cNvSpPr>
          <p:nvPr userDrawn="1"/>
        </p:nvSpPr>
        <p:spPr bwMode="auto">
          <a:xfrm>
            <a:off x="251520" y="2125440"/>
            <a:ext cx="8640000" cy="44713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a:p>
            <a:pPr eaLnBrk="1" hangingPunct="1"/>
            <a:endParaRPr lang="en-GB" altLang="en-US" dirty="0"/>
          </a:p>
        </p:txBody>
      </p:sp>
      <p:sp>
        <p:nvSpPr>
          <p:cNvPr id="12" name="TextBox 1"/>
          <p:cNvSpPr txBox="1">
            <a:spLocks noChangeArrowheads="1"/>
          </p:cNvSpPr>
          <p:nvPr userDrawn="1"/>
        </p:nvSpPr>
        <p:spPr bwMode="auto">
          <a:xfrm>
            <a:off x="403920" y="2069232"/>
            <a:ext cx="8640000" cy="46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a:p>
            <a:pPr eaLnBrk="1" hangingPunct="1"/>
            <a:endParaRPr lang="en-GB" altLang="en-US" dirty="0"/>
          </a:p>
        </p:txBody>
      </p:sp>
    </p:spTree>
    <p:extLst>
      <p:ext uri="{BB962C8B-B14F-4D97-AF65-F5344CB8AC3E}">
        <p14:creationId xmlns:p14="http://schemas.microsoft.com/office/powerpoint/2010/main" val="329884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72A1670-58E3-49BF-9066-4ADA826DC88D}" type="slidenum">
              <a:rPr lang="en-GB" smtClean="0"/>
              <a:pPr>
                <a:defRPr/>
              </a:pPr>
              <a:t>‹#›</a:t>
            </a:fld>
            <a:endParaRPr lang="en-GB"/>
          </a:p>
        </p:txBody>
      </p:sp>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00" y="108000"/>
            <a:ext cx="20081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p:cNvSpPr>
            <a:spLocks noChangeArrowheads="1"/>
          </p:cNvSpPr>
          <p:nvPr userDrawn="1"/>
        </p:nvSpPr>
        <p:spPr bwMode="auto">
          <a:xfrm rot="2700000">
            <a:off x="6760369" y="1032669"/>
            <a:ext cx="4767263" cy="4765675"/>
          </a:xfrm>
          <a:prstGeom prst="rtTriangle">
            <a:avLst/>
          </a:prstGeom>
          <a:solidFill>
            <a:srgbClr val="F3F3F3">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TextBox 9"/>
          <p:cNvSpPr txBox="1"/>
          <p:nvPr userDrawn="1"/>
        </p:nvSpPr>
        <p:spPr>
          <a:xfrm>
            <a:off x="252000" y="1989360"/>
            <a:ext cx="8640000" cy="4680000"/>
          </a:xfrm>
          <a:prstGeom prst="rect">
            <a:avLst/>
          </a:prstGeom>
          <a:noFill/>
          <a:ln w="3175">
            <a:solidFill>
              <a:srgbClr val="007581"/>
            </a:solidFill>
          </a:ln>
        </p:spPr>
        <p:txBody>
          <a:bodyPr wrap="square" anchor="ctr" anchorCtr="1">
            <a:noAutofit/>
          </a:body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p:txBody>
      </p:sp>
      <p:sp>
        <p:nvSpPr>
          <p:cNvPr id="11" name="TextBox 1"/>
          <p:cNvSpPr txBox="1">
            <a:spLocks noChangeArrowheads="1"/>
          </p:cNvSpPr>
          <p:nvPr userDrawn="1"/>
        </p:nvSpPr>
        <p:spPr bwMode="auto">
          <a:xfrm>
            <a:off x="251520" y="1916832"/>
            <a:ext cx="8640000" cy="468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nSpc>
                <a:spcPct val="150000"/>
              </a:lnSpc>
              <a:buClr>
                <a:schemeClr val="tx2">
                  <a:lumMod val="65000"/>
                  <a:lumOff val="35000"/>
                </a:schemeClr>
              </a:buClr>
              <a:buFont typeface="Wingdings" panose="05000000000000000000" pitchFamily="2" charset="2"/>
              <a:buChar char="§"/>
            </a:pPr>
            <a:endParaRPr lang="en-GB" sz="2000" dirty="0">
              <a:latin typeface="Calibri" panose="020F0502020204030204" pitchFamily="34" charset="0"/>
              <a:cs typeface="+mn-cs"/>
            </a:endParaRPr>
          </a:p>
          <a:p>
            <a:pPr eaLnBrk="1" hangingPunct="1"/>
            <a:endParaRPr lang="en-GB" altLang="en-US" dirty="0"/>
          </a:p>
        </p:txBody>
      </p:sp>
    </p:spTree>
    <p:extLst>
      <p:ext uri="{BB962C8B-B14F-4D97-AF65-F5344CB8AC3E}">
        <p14:creationId xmlns:p14="http://schemas.microsoft.com/office/powerpoint/2010/main" val="347538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078B1B8-72E7-43C9-B9B8-AD72EB410453}" type="slidenum">
              <a:rPr lang="en-GB" smtClean="0"/>
              <a:pPr>
                <a:defRPr/>
              </a:pPr>
              <a:t>‹#›</a:t>
            </a:fld>
            <a:endParaRPr lang="en-GB"/>
          </a:p>
        </p:txBody>
      </p:sp>
    </p:spTree>
    <p:extLst>
      <p:ext uri="{BB962C8B-B14F-4D97-AF65-F5344CB8AC3E}">
        <p14:creationId xmlns:p14="http://schemas.microsoft.com/office/powerpoint/2010/main" val="56017854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4294967295"/>
          </p:nvPr>
        </p:nvSpPr>
        <p:spPr>
          <a:xfrm>
            <a:off x="0" y="4221163"/>
            <a:ext cx="9144000" cy="647700"/>
          </a:xfrm>
        </p:spPr>
        <p:txBody>
          <a:bodyPr anchor="ctr" anchorCtr="0">
            <a:normAutofit fontScale="25000" lnSpcReduction="20000"/>
          </a:bodyPr>
          <a:lstStyle/>
          <a:p>
            <a:pPr algn="ctr">
              <a:lnSpc>
                <a:spcPct val="150000"/>
              </a:lnSpc>
              <a:spcBef>
                <a:spcPct val="40000"/>
              </a:spcBef>
              <a:buNone/>
            </a:pPr>
            <a:endParaRPr lang="en-GB" sz="2400" b="1" dirty="0">
              <a:latin typeface="Verdana" pitchFamily="34" charset="0"/>
              <a:ea typeface="Verdana" pitchFamily="34" charset="0"/>
              <a:cs typeface="Verdana" pitchFamily="34" charset="0"/>
            </a:endParaRPr>
          </a:p>
          <a:p>
            <a:pPr marL="0" indent="0" algn="ctr">
              <a:lnSpc>
                <a:spcPct val="150000"/>
              </a:lnSpc>
              <a:spcBef>
                <a:spcPct val="40000"/>
              </a:spcBef>
              <a:buNone/>
            </a:pPr>
            <a:r>
              <a:rPr lang="en-GB" sz="4800" b="1" spc="100" dirty="0">
                <a:solidFill>
                  <a:srgbClr val="31849B"/>
                </a:solidFill>
                <a:latin typeface="Wingdings"/>
                <a:ea typeface="Calibri"/>
                <a:cs typeface="Times New Roman"/>
              </a:rPr>
              <a:t>n </a:t>
            </a:r>
            <a:r>
              <a:rPr lang="en-GB" sz="4800" b="1" dirty="0">
                <a:latin typeface="Verdana" panose="020B0604030504040204" pitchFamily="34" charset="0"/>
                <a:ea typeface="Verdana" panose="020B0604030504040204" pitchFamily="34" charset="0"/>
                <a:cs typeface="Verdana" panose="020B0604030504040204" pitchFamily="34" charset="0"/>
              </a:rPr>
              <a:t>Author: </a:t>
            </a:r>
            <a:r>
              <a:rPr lang="en-GB" sz="4800" dirty="0">
                <a:latin typeface="Verdana" panose="020B0604030504040204" pitchFamily="34" charset="0"/>
                <a:ea typeface="Verdana" panose="020B0604030504040204" pitchFamily="34" charset="0"/>
                <a:cs typeface="Verdana" panose="020B0604030504040204" pitchFamily="34" charset="0"/>
              </a:rPr>
              <a:t>P.R. Fisk, M.J. Crookes and B.L. Barnes, Peter Fisk Associates</a:t>
            </a:r>
            <a:r>
              <a:rPr lang="en-GB" sz="4800" b="1" dirty="0">
                <a:latin typeface="Verdana" panose="020B0604030504040204" pitchFamily="34" charset="0"/>
                <a:ea typeface="Verdana" panose="020B0604030504040204" pitchFamily="34" charset="0"/>
                <a:cs typeface="Verdana" panose="020B0604030504040204" pitchFamily="34" charset="0"/>
              </a:rPr>
              <a:t> </a:t>
            </a:r>
            <a:r>
              <a:rPr lang="en-GB" sz="4800" b="1" spc="100" dirty="0">
                <a:solidFill>
                  <a:srgbClr val="31849B"/>
                </a:solidFill>
                <a:latin typeface="Wingdings"/>
                <a:ea typeface="Calibri"/>
                <a:cs typeface="Times New Roman"/>
              </a:rPr>
              <a:t>n</a:t>
            </a:r>
            <a:r>
              <a:rPr lang="en-GB" sz="4800" b="1" dirty="0"/>
              <a:t> </a:t>
            </a:r>
            <a:r>
              <a:rPr lang="en-GB" sz="4800" b="1" dirty="0">
                <a:latin typeface="Verdana" panose="020B0604030504040204" pitchFamily="34" charset="0"/>
                <a:ea typeface="Verdana" panose="020B0604030504040204" pitchFamily="34" charset="0"/>
                <a:cs typeface="Verdana" panose="020B0604030504040204" pitchFamily="34" charset="0"/>
              </a:rPr>
              <a:t>Date: </a:t>
            </a:r>
            <a:r>
              <a:rPr lang="en-GB" sz="4800" dirty="0">
                <a:latin typeface="Verdana" panose="020B0604030504040204" pitchFamily="34" charset="0"/>
                <a:ea typeface="Verdana" panose="020B0604030504040204" pitchFamily="34" charset="0"/>
                <a:cs typeface="Verdana" panose="020B0604030504040204" pitchFamily="34" charset="0"/>
              </a:rPr>
              <a:t>6</a:t>
            </a:r>
            <a:r>
              <a:rPr lang="en-GB" sz="4800" baseline="30000" dirty="0">
                <a:latin typeface="Verdana" panose="020B0604030504040204" pitchFamily="34" charset="0"/>
                <a:ea typeface="Verdana" panose="020B0604030504040204" pitchFamily="34" charset="0"/>
                <a:cs typeface="Verdana" panose="020B0604030504040204" pitchFamily="34" charset="0"/>
              </a:rPr>
              <a:t>th</a:t>
            </a:r>
            <a:r>
              <a:rPr lang="en-GB" sz="4800" dirty="0">
                <a:latin typeface="Verdana" panose="020B0604030504040204" pitchFamily="34" charset="0"/>
                <a:ea typeface="Verdana" panose="020B0604030504040204" pitchFamily="34" charset="0"/>
                <a:cs typeface="Verdana" panose="020B0604030504040204" pitchFamily="34" charset="0"/>
              </a:rPr>
              <a:t> April 2017</a:t>
            </a:r>
            <a:r>
              <a:rPr lang="en-GB" sz="4800" b="1" dirty="0">
                <a:latin typeface="Verdana" panose="020B0604030504040204" pitchFamily="34" charset="0"/>
                <a:ea typeface="Verdana" panose="020B0604030504040204" pitchFamily="34" charset="0"/>
                <a:cs typeface="Verdana" panose="020B0604030504040204" pitchFamily="34" charset="0"/>
              </a:rPr>
              <a:t>  </a:t>
            </a:r>
          </a:p>
          <a:p>
            <a:pPr marL="0" indent="0" algn="ctr">
              <a:lnSpc>
                <a:spcPct val="150000"/>
              </a:lnSpc>
              <a:spcBef>
                <a:spcPct val="40000"/>
              </a:spcBef>
              <a:buNone/>
            </a:pPr>
            <a:r>
              <a:rPr lang="en-GB" sz="4800" b="1" spc="100" dirty="0">
                <a:solidFill>
                  <a:srgbClr val="31849B"/>
                </a:solidFill>
                <a:latin typeface="Wingdings"/>
                <a:ea typeface="Calibri"/>
                <a:cs typeface="Times New Roman"/>
              </a:rPr>
              <a:t>n</a:t>
            </a:r>
            <a:r>
              <a:rPr lang="en-GB" sz="4800" b="1" dirty="0"/>
              <a:t> </a:t>
            </a:r>
            <a:r>
              <a:rPr lang="en-GB" sz="4800" b="1" dirty="0">
                <a:latin typeface="Verdana" panose="020B0604030504040204" pitchFamily="34" charset="0"/>
                <a:ea typeface="Verdana" panose="020B0604030504040204" pitchFamily="34" charset="0"/>
                <a:cs typeface="Verdana" panose="020B0604030504040204" pitchFamily="34" charset="0"/>
              </a:rPr>
              <a:t>Email: </a:t>
            </a:r>
            <a:r>
              <a:rPr lang="en-GB" sz="4800" dirty="0">
                <a:latin typeface="Verdana" panose="020B0604030504040204" pitchFamily="34" charset="0"/>
                <a:ea typeface="Verdana" panose="020B0604030504040204" pitchFamily="34" charset="0"/>
                <a:cs typeface="Verdana" panose="020B0604030504040204" pitchFamily="34" charset="0"/>
              </a:rPr>
              <a:t>peter.fisk@pfagroup.eu</a:t>
            </a:r>
            <a:endParaRPr lang="en-GB" sz="48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Bef>
                <a:spcPct val="40000"/>
              </a:spcBef>
              <a:buFont typeface="Wingdings" panose="05000000000000000000" pitchFamily="2" charset="2"/>
              <a:buChar char="n"/>
            </a:pPr>
            <a:endParaRPr lang="en-GB" sz="27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Bef>
                <a:spcPct val="40000"/>
              </a:spcBef>
              <a:buFont typeface="Wingdings" panose="05000000000000000000" pitchFamily="2" charset="2"/>
              <a:buChar char="n"/>
            </a:pPr>
            <a:endParaRPr lang="en-GB" altLang="en-US" sz="1200" dirty="0">
              <a:latin typeface="Calibri" pitchFamily="34" charset="0"/>
            </a:endParaRPr>
          </a:p>
        </p:txBody>
      </p:sp>
      <p:cxnSp>
        <p:nvCxnSpPr>
          <p:cNvPr id="9" name="Straight Connector 8"/>
          <p:cNvCxnSpPr/>
          <p:nvPr/>
        </p:nvCxnSpPr>
        <p:spPr>
          <a:xfrm>
            <a:off x="755576" y="3861048"/>
            <a:ext cx="7632848" cy="0"/>
          </a:xfrm>
          <a:prstGeom prst="line">
            <a:avLst/>
          </a:prstGeom>
          <a:ln>
            <a:solidFill>
              <a:srgbClr val="00758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6751" y="2420888"/>
            <a:ext cx="7632848" cy="1368152"/>
          </a:xfrm>
          <a:prstGeom prst="rect">
            <a:avLst/>
          </a:prstGeom>
          <a:noFill/>
        </p:spPr>
        <p:txBody>
          <a:bodyPr wrap="square" rtlCol="0" anchor="ctr" anchorCtr="1">
            <a:noAutofit/>
          </a:bodyPr>
          <a:lstStyle/>
          <a:p>
            <a:pPr algn="ctr"/>
            <a:r>
              <a:rPr lang="en-GB" sz="2400" b="1" dirty="0">
                <a:latin typeface="Verdana" pitchFamily="34" charset="0"/>
                <a:ea typeface="Verdana" pitchFamily="34" charset="0"/>
                <a:cs typeface="Verdana" pitchFamily="34" charset="0"/>
              </a:rPr>
              <a:t>Examination of the relevance of Hansen Solubility Parameters to prediction of environmental hazards</a:t>
            </a:r>
          </a:p>
        </p:txBody>
      </p:sp>
      <p:pic>
        <p:nvPicPr>
          <p:cNvPr id="3" name="Picture 2"/>
          <p:cNvPicPr>
            <a:picLocks noChangeAspect="1"/>
          </p:cNvPicPr>
          <p:nvPr/>
        </p:nvPicPr>
        <p:blipFill>
          <a:blip r:embed="rId3"/>
          <a:stretch>
            <a:fillRect/>
          </a:stretch>
        </p:blipFill>
        <p:spPr>
          <a:xfrm>
            <a:off x="4572000" y="1834365"/>
            <a:ext cx="2627784" cy="308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763688" y="836712"/>
            <a:ext cx="5616575" cy="764784"/>
          </a:xfrm>
        </p:spPr>
        <p:txBody>
          <a:bodyPr>
            <a:normAutofit fontScale="90000"/>
          </a:bodyPr>
          <a:lstStyle/>
          <a:p>
            <a:r>
              <a:rPr lang="en-GB" altLang="en-US" sz="2800" b="1" dirty="0">
                <a:solidFill>
                  <a:srgbClr val="007581"/>
                </a:solidFill>
                <a:latin typeface="Verdana" pitchFamily="34" charset="0"/>
                <a:ea typeface="Verdana" pitchFamily="34" charset="0"/>
                <a:cs typeface="Verdana" pitchFamily="34" charset="0"/>
              </a:rPr>
              <a:t>Impact of being assessed as meeting ‘PBT’</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sz="1600" dirty="0"/>
              <a:t>According to REACH Article 57(d), PBT and </a:t>
            </a:r>
            <a:r>
              <a:rPr lang="en-GB" sz="1600" dirty="0" err="1"/>
              <a:t>vPvB</a:t>
            </a:r>
            <a:r>
              <a:rPr lang="en-GB" sz="1600" dirty="0"/>
              <a:t> chemicals can be included in the Authorisation List of Annex XIV. </a:t>
            </a:r>
          </a:p>
          <a:p>
            <a:pPr marL="182250">
              <a:buClr>
                <a:schemeClr val="tx2">
                  <a:lumMod val="65000"/>
                  <a:lumOff val="35000"/>
                </a:schemeClr>
              </a:buClr>
            </a:pPr>
            <a:endParaRPr lang="en-GB" dirty="0"/>
          </a:p>
          <a:p>
            <a:pPr marL="468000" indent="-285750">
              <a:buClr>
                <a:schemeClr val="tx2">
                  <a:lumMod val="65000"/>
                  <a:lumOff val="35000"/>
                </a:schemeClr>
              </a:buClr>
              <a:buFont typeface="Wingdings" panose="05000000000000000000" pitchFamily="2" charset="2"/>
              <a:buChar char="§"/>
            </a:pPr>
            <a:r>
              <a:rPr lang="en-GB" b="1" dirty="0"/>
              <a:t>The use and placing on the market of these Annex XIV substances is not allowed from a specified date, unless the European Commission has granted an authorisation for that specific use.</a:t>
            </a:r>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r>
              <a:rPr lang="en-GB" dirty="0"/>
              <a:t>Within the context of REACH, it is not possible to establish a “safe” threshold level for PBT/</a:t>
            </a:r>
            <a:r>
              <a:rPr lang="en-GB" dirty="0" err="1"/>
              <a:t>vPvB</a:t>
            </a:r>
            <a:r>
              <a:rPr lang="en-GB" dirty="0"/>
              <a:t> chemicals. </a:t>
            </a:r>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r>
              <a:rPr lang="en-GB" dirty="0"/>
              <a:t>Additional risk management measures to reduce emissions to the lowest possible levels is required.</a:t>
            </a:r>
          </a:p>
        </p:txBody>
      </p:sp>
    </p:spTree>
    <p:extLst>
      <p:ext uri="{BB962C8B-B14F-4D97-AF65-F5344CB8AC3E}">
        <p14:creationId xmlns:p14="http://schemas.microsoft.com/office/powerpoint/2010/main" val="400326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763688" y="836712"/>
            <a:ext cx="5616575" cy="764784"/>
          </a:xfrm>
        </p:spPr>
        <p:txBody>
          <a:bodyPr>
            <a:normAutofit/>
          </a:bodyPr>
          <a:lstStyle/>
          <a:p>
            <a:r>
              <a:rPr lang="en-GB" altLang="en-US" sz="2800" b="1" dirty="0">
                <a:solidFill>
                  <a:srgbClr val="007581"/>
                </a:solidFill>
                <a:latin typeface="Verdana" pitchFamily="34" charset="0"/>
                <a:ea typeface="Verdana" pitchFamily="34" charset="0"/>
                <a:cs typeface="Verdana" pitchFamily="34" charset="0"/>
              </a:rPr>
              <a:t>What about other cases?</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sz="2000" dirty="0"/>
              <a:t>Even for substances that are not ‘PBT’, substances that are very toxic are likely to have an adverse environmental risk assessment. </a:t>
            </a:r>
          </a:p>
          <a:p>
            <a:pPr marL="182250">
              <a:buClr>
                <a:schemeClr val="tx2">
                  <a:lumMod val="65000"/>
                  <a:lumOff val="35000"/>
                </a:schemeClr>
              </a:buClr>
            </a:pPr>
            <a:endParaRPr lang="en-GB" sz="2000" dirty="0"/>
          </a:p>
          <a:p>
            <a:pPr marL="182250">
              <a:buClr>
                <a:schemeClr val="tx2">
                  <a:lumMod val="65000"/>
                  <a:lumOff val="35000"/>
                </a:schemeClr>
              </a:buClr>
            </a:pPr>
            <a:r>
              <a:rPr lang="en-GB" sz="2000" dirty="0"/>
              <a:t>Control of exposure is often necessary to demonstrate safe use.</a:t>
            </a:r>
          </a:p>
        </p:txBody>
      </p:sp>
    </p:spTree>
    <p:extLst>
      <p:ext uri="{BB962C8B-B14F-4D97-AF65-F5344CB8AC3E}">
        <p14:creationId xmlns:p14="http://schemas.microsoft.com/office/powerpoint/2010/main" val="35563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5616575" cy="764784"/>
          </a:xfrm>
        </p:spPr>
        <p:txBody>
          <a:bodyPr>
            <a:normAutofit fontScale="90000"/>
          </a:bodyPr>
          <a:lstStyle/>
          <a:p>
            <a:r>
              <a:rPr lang="en-GB" altLang="en-US" sz="2800" b="1" dirty="0">
                <a:solidFill>
                  <a:srgbClr val="007581"/>
                </a:solidFill>
                <a:latin typeface="Verdana" pitchFamily="34" charset="0"/>
                <a:ea typeface="Verdana" pitchFamily="34" charset="0"/>
                <a:cs typeface="Verdana" pitchFamily="34" charset="0"/>
              </a:rPr>
              <a:t>How might HSP relate to PBT or toxicity properties?</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This question is explored in the case studies, but a quick review of HSP and the classical pollutants is instructive.</a:t>
            </a:r>
          </a:p>
          <a:p>
            <a:pPr marL="182250">
              <a:buClr>
                <a:schemeClr val="tx2">
                  <a:lumMod val="65000"/>
                  <a:lumOff val="35000"/>
                </a:schemeClr>
              </a:buClr>
            </a:pPr>
            <a:endParaRPr lang="en-GB" dirty="0"/>
          </a:p>
          <a:p>
            <a:pPr marL="182250">
              <a:buClr>
                <a:schemeClr val="tx2">
                  <a:lumMod val="65000"/>
                  <a:lumOff val="35000"/>
                </a:schemeClr>
              </a:buClr>
            </a:pPr>
            <a:r>
              <a:rPr lang="en-GB" dirty="0"/>
              <a:t>The following table lists example substances from the HSP database which have </a:t>
            </a:r>
            <a:r>
              <a:rPr lang="el-GR" dirty="0"/>
              <a:t>δ</a:t>
            </a:r>
            <a:r>
              <a:rPr lang="en-GB" dirty="0"/>
              <a:t>D greater than 20 and an average of </a:t>
            </a:r>
            <a:r>
              <a:rPr lang="el-GR" dirty="0"/>
              <a:t>δ</a:t>
            </a:r>
            <a:r>
              <a:rPr lang="en-GB" dirty="0"/>
              <a:t>P and </a:t>
            </a:r>
            <a:r>
              <a:rPr lang="el-GR" dirty="0"/>
              <a:t>δ</a:t>
            </a:r>
            <a:r>
              <a:rPr lang="en-GB" dirty="0"/>
              <a:t>H less than 7 (which is the sort order). </a:t>
            </a:r>
          </a:p>
          <a:p>
            <a:pPr marL="182250">
              <a:buClr>
                <a:schemeClr val="tx2">
                  <a:lumMod val="65000"/>
                  <a:lumOff val="35000"/>
                </a:schemeClr>
              </a:buClr>
            </a:pPr>
            <a:endParaRPr lang="en-GB" dirty="0"/>
          </a:p>
          <a:p>
            <a:pPr marL="468000" indent="-285750">
              <a:buClr>
                <a:schemeClr val="tx2">
                  <a:lumMod val="65000"/>
                  <a:lumOff val="35000"/>
                </a:schemeClr>
              </a:buClr>
              <a:buFont typeface="Wingdings" panose="05000000000000000000" pitchFamily="2" charset="2"/>
              <a:buChar char="§"/>
            </a:pPr>
            <a:r>
              <a:rPr lang="en-GB" dirty="0"/>
              <a:t>Classic persistent organic pollutants have been highlighted. </a:t>
            </a:r>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r>
              <a:rPr lang="en-GB" dirty="0"/>
              <a:t>It is striking that very few such substances can be found outside this table. </a:t>
            </a:r>
          </a:p>
        </p:txBody>
      </p:sp>
      <p:graphicFrame>
        <p:nvGraphicFramePr>
          <p:cNvPr id="3" name="Table 2"/>
          <p:cNvGraphicFramePr>
            <a:graphicFrameLocks noGrp="1"/>
          </p:cNvGraphicFramePr>
          <p:nvPr>
            <p:extLst>
              <p:ext uri="{D42A27DB-BD31-4B8C-83A1-F6EECF244321}">
                <p14:modId xmlns:p14="http://schemas.microsoft.com/office/powerpoint/2010/main" val="2286744089"/>
              </p:ext>
            </p:extLst>
          </p:nvPr>
        </p:nvGraphicFramePr>
        <p:xfrm>
          <a:off x="1451967" y="4401264"/>
          <a:ext cx="6096000" cy="111252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2645276570"/>
                    </a:ext>
                  </a:extLst>
                </a:gridCol>
              </a:tblGrid>
              <a:tr h="370840">
                <a:tc>
                  <a:txBody>
                    <a:bodyPr/>
                    <a:lstStyle/>
                    <a:p>
                      <a:r>
                        <a:rPr lang="en-GB" dirty="0"/>
                        <a:t>Persisten</a:t>
                      </a:r>
                      <a:r>
                        <a:rPr lang="en-GB" baseline="0" dirty="0"/>
                        <a:t>t organic pollutants (POPs) identified under the Stockholm Convention.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850285981"/>
                  </a:ext>
                </a:extLst>
              </a:tr>
              <a:tr h="370840">
                <a:tc>
                  <a:txBody>
                    <a:bodyPr/>
                    <a:lstStyle/>
                    <a:p>
                      <a:r>
                        <a:rPr lang="en-GB" dirty="0"/>
                        <a:t>Other substances</a:t>
                      </a:r>
                      <a:r>
                        <a:rPr lang="en-GB" baseline="0" dirty="0"/>
                        <a:t> with PBT or </a:t>
                      </a:r>
                      <a:r>
                        <a:rPr lang="en-GB" baseline="0" dirty="0" err="1"/>
                        <a:t>vPvB</a:t>
                      </a:r>
                      <a:r>
                        <a:rPr lang="en-GB" baseline="0" dirty="0"/>
                        <a:t> properties.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58222617"/>
                  </a:ext>
                </a:extLst>
              </a:tr>
              <a:tr h="370840">
                <a:tc>
                  <a:txBody>
                    <a:bodyPr/>
                    <a:lstStyle/>
                    <a:p>
                      <a:r>
                        <a:rPr lang="en-GB" dirty="0"/>
                        <a:t>Not</a:t>
                      </a:r>
                      <a:r>
                        <a:rPr lang="en-GB" baseline="0" dirty="0"/>
                        <a:t> PBT or </a:t>
                      </a:r>
                      <a:r>
                        <a:rPr lang="en-GB" baseline="0" dirty="0" err="1"/>
                        <a:t>vPvB</a:t>
                      </a:r>
                      <a:r>
                        <a:rPr lang="en-GB" baseline="0" dirty="0"/>
                        <a: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32040"/>
                  </a:ext>
                </a:extLst>
              </a:tr>
            </a:tbl>
          </a:graphicData>
        </a:graphic>
      </p:graphicFrame>
    </p:spTree>
    <p:extLst>
      <p:ext uri="{BB962C8B-B14F-4D97-AF65-F5344CB8AC3E}">
        <p14:creationId xmlns:p14="http://schemas.microsoft.com/office/powerpoint/2010/main" val="370130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1110947"/>
              </p:ext>
            </p:extLst>
          </p:nvPr>
        </p:nvGraphicFramePr>
        <p:xfrm>
          <a:off x="971600" y="1340768"/>
          <a:ext cx="7416824" cy="4464506"/>
        </p:xfrm>
        <a:graphic>
          <a:graphicData uri="http://schemas.openxmlformats.org/drawingml/2006/table">
            <a:tbl>
              <a:tblPr firstRow="1" firstCol="1" bandRow="1"/>
              <a:tblGrid>
                <a:gridCol w="5422580">
                  <a:extLst>
                    <a:ext uri="{9D8B030D-6E8A-4147-A177-3AD203B41FA5}">
                      <a16:colId xmlns:a16="http://schemas.microsoft.com/office/drawing/2014/main" val="42544371"/>
                    </a:ext>
                  </a:extLst>
                </a:gridCol>
                <a:gridCol w="664748">
                  <a:extLst>
                    <a:ext uri="{9D8B030D-6E8A-4147-A177-3AD203B41FA5}">
                      <a16:colId xmlns:a16="http://schemas.microsoft.com/office/drawing/2014/main" val="968172342"/>
                    </a:ext>
                  </a:extLst>
                </a:gridCol>
                <a:gridCol w="664748">
                  <a:extLst>
                    <a:ext uri="{9D8B030D-6E8A-4147-A177-3AD203B41FA5}">
                      <a16:colId xmlns:a16="http://schemas.microsoft.com/office/drawing/2014/main" val="2550727213"/>
                    </a:ext>
                  </a:extLst>
                </a:gridCol>
                <a:gridCol w="664748">
                  <a:extLst>
                    <a:ext uri="{9D8B030D-6E8A-4147-A177-3AD203B41FA5}">
                      <a16:colId xmlns:a16="http://schemas.microsoft.com/office/drawing/2014/main" val="2305266656"/>
                    </a:ext>
                  </a:extLst>
                </a:gridCol>
              </a:tblGrid>
              <a:tr h="262618">
                <a:tc>
                  <a:txBody>
                    <a:bodyPr/>
                    <a:lstStyle/>
                    <a:p>
                      <a:pP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δ</a:t>
                      </a:r>
                      <a:r>
                        <a:rPr lang="en-GB" sz="1600" b="1" dirty="0">
                          <a:effectLst/>
                          <a:latin typeface="Calibri" panose="020F0502020204030204" pitchFamily="34" charset="0"/>
                          <a:ea typeface="Calibri" panose="020F0502020204030204" pitchFamily="34" charset="0"/>
                          <a:cs typeface="Times New Roman" panose="02020603050405020304" pitchFamily="18" charset="0"/>
                        </a:rPr>
                        <a:t>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t>δ</a:t>
                      </a:r>
                      <a:r>
                        <a:rPr lang="en-GB" sz="1600" b="1" dirty="0"/>
                        <a:t>H</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030445"/>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Hexachlorobenzene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306543"/>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Fluorene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189603820"/>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Ddt  P,P' -Ddt O,P' -Ddt  O,P' -Ddt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997673771"/>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1,2,3,4,5,6,7,8-Octachlorodibenzofuran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709567474"/>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Benzo(K)Fluoranthene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096684898"/>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Octachlorostyrene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007855428"/>
                  </a:ext>
                </a:extLst>
              </a:tr>
              <a:tr h="262618">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Hexachlorobiphenyl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762730930"/>
                  </a:ext>
                </a:extLst>
              </a:tr>
              <a:tr h="262618">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1,2,3,4,7,8-Hexachlorodibenzofuran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885311026"/>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2,2',3,4,5,5',6'-Heptachloro-1,1'-Biphenyl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851480220"/>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1,2,3,4,6,7-Hexachlorodibenzofuran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279695457"/>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Biphenylene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44844"/>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Anthracene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2421021382"/>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2,3',4,4',5-Pentachlorobiphenyl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218947137"/>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1,2,3,6,7,8-Hexachlorodibenzofuran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022269072"/>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2,3-Dichloro-1,1'-Biphenyl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980111"/>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1,4-Dichloronaphthalene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139132"/>
                  </a:ext>
                </a:extLst>
              </a:tr>
            </a:tbl>
          </a:graphicData>
        </a:graphic>
      </p:graphicFrame>
    </p:spTree>
    <p:extLst>
      <p:ext uri="{BB962C8B-B14F-4D97-AF65-F5344CB8AC3E}">
        <p14:creationId xmlns:p14="http://schemas.microsoft.com/office/powerpoint/2010/main" val="80341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63865653"/>
              </p:ext>
            </p:extLst>
          </p:nvPr>
        </p:nvGraphicFramePr>
        <p:xfrm>
          <a:off x="1187624" y="1340760"/>
          <a:ext cx="6912769" cy="4464506"/>
        </p:xfrm>
        <a:graphic>
          <a:graphicData uri="http://schemas.openxmlformats.org/drawingml/2006/table">
            <a:tbl>
              <a:tblPr firstRow="1" firstCol="1" bandRow="1"/>
              <a:tblGrid>
                <a:gridCol w="5054056">
                  <a:extLst>
                    <a:ext uri="{9D8B030D-6E8A-4147-A177-3AD203B41FA5}">
                      <a16:colId xmlns:a16="http://schemas.microsoft.com/office/drawing/2014/main" val="3337077925"/>
                    </a:ext>
                  </a:extLst>
                </a:gridCol>
                <a:gridCol w="619571">
                  <a:extLst>
                    <a:ext uri="{9D8B030D-6E8A-4147-A177-3AD203B41FA5}">
                      <a16:colId xmlns:a16="http://schemas.microsoft.com/office/drawing/2014/main" val="1593678426"/>
                    </a:ext>
                  </a:extLst>
                </a:gridCol>
                <a:gridCol w="619571">
                  <a:extLst>
                    <a:ext uri="{9D8B030D-6E8A-4147-A177-3AD203B41FA5}">
                      <a16:colId xmlns:a16="http://schemas.microsoft.com/office/drawing/2014/main" val="2047079915"/>
                    </a:ext>
                  </a:extLst>
                </a:gridCol>
                <a:gridCol w="619571">
                  <a:extLst>
                    <a:ext uri="{9D8B030D-6E8A-4147-A177-3AD203B41FA5}">
                      <a16:colId xmlns:a16="http://schemas.microsoft.com/office/drawing/2014/main" val="1635667272"/>
                    </a:ext>
                  </a:extLst>
                </a:gridCol>
              </a:tblGrid>
              <a:tr h="262618">
                <a:tc>
                  <a:txBody>
                    <a:bodyPr/>
                    <a:lstStyle/>
                    <a:p>
                      <a:pP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t>δ</a:t>
                      </a:r>
                      <a:r>
                        <a:rPr lang="en-GB" sz="1600" b="1" dirty="0"/>
                        <a:t>H</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394092"/>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1,8-Dichloronaphthalene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679951"/>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2,2',5-Trichloro-1,1'-Biphenyl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268773419"/>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2,2',6-Trichlorobiphenyl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702653691"/>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2,2',4-Trichlorobiphenyl/Pcb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769394744"/>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P,P' -Ddd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763497858"/>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Diphenyl Sulfide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49529985"/>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Pentachlorobenzene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497502185"/>
                  </a:ext>
                </a:extLst>
              </a:tr>
              <a:tr h="262618">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2,2',3,4,4',5,5'-Heptachlorodiphenylether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724086079"/>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Dibenzothiophene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212983"/>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Tridiphane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195302"/>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Naphthalene, 2-Chloro-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829135"/>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1,2,3,4-Tetrachlorodibenzo-p-Dioxin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419715084"/>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9-N Butylphenanthrene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570179"/>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Carbon Tetraiodide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739858"/>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1,2,3,4-Tetrachloronaphthalene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092211552"/>
                  </a:ext>
                </a:extLst>
              </a:tr>
              <a:tr h="262618">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DDT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278553254"/>
                  </a:ext>
                </a:extLst>
              </a:tr>
            </a:tbl>
          </a:graphicData>
        </a:graphic>
      </p:graphicFrame>
    </p:spTree>
    <p:extLst>
      <p:ext uri="{BB962C8B-B14F-4D97-AF65-F5344CB8AC3E}">
        <p14:creationId xmlns:p14="http://schemas.microsoft.com/office/powerpoint/2010/main" val="19404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1603070"/>
              </p:ext>
            </p:extLst>
          </p:nvPr>
        </p:nvGraphicFramePr>
        <p:xfrm>
          <a:off x="1187624" y="1340766"/>
          <a:ext cx="6840761" cy="4392496"/>
        </p:xfrm>
        <a:graphic>
          <a:graphicData uri="http://schemas.openxmlformats.org/drawingml/2006/table">
            <a:tbl>
              <a:tblPr firstRow="1" firstCol="1" bandRow="1"/>
              <a:tblGrid>
                <a:gridCol w="5001410">
                  <a:extLst>
                    <a:ext uri="{9D8B030D-6E8A-4147-A177-3AD203B41FA5}">
                      <a16:colId xmlns:a16="http://schemas.microsoft.com/office/drawing/2014/main" val="3187979957"/>
                    </a:ext>
                  </a:extLst>
                </a:gridCol>
                <a:gridCol w="613117">
                  <a:extLst>
                    <a:ext uri="{9D8B030D-6E8A-4147-A177-3AD203B41FA5}">
                      <a16:colId xmlns:a16="http://schemas.microsoft.com/office/drawing/2014/main" val="625908353"/>
                    </a:ext>
                  </a:extLst>
                </a:gridCol>
                <a:gridCol w="613117">
                  <a:extLst>
                    <a:ext uri="{9D8B030D-6E8A-4147-A177-3AD203B41FA5}">
                      <a16:colId xmlns:a16="http://schemas.microsoft.com/office/drawing/2014/main" val="2049600072"/>
                    </a:ext>
                  </a:extLst>
                </a:gridCol>
                <a:gridCol w="613117">
                  <a:extLst>
                    <a:ext uri="{9D8B030D-6E8A-4147-A177-3AD203B41FA5}">
                      <a16:colId xmlns:a16="http://schemas.microsoft.com/office/drawing/2014/main" val="2525042744"/>
                    </a:ext>
                  </a:extLst>
                </a:gridCol>
              </a:tblGrid>
              <a:tr h="274531">
                <a:tc>
                  <a:txBody>
                    <a:bodyPr/>
                    <a:lstStyle/>
                    <a:p>
                      <a:pP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146334"/>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2,2',3,4,4',6-Hexachlorodiphenylether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565615031"/>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Diphenylamine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58859"/>
                  </a:ext>
                </a:extLst>
              </a:tr>
              <a:tr h="274531">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1,2,3,7,8,9-Hexachlorodibenzo-p-Dioxin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799995789"/>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a-Endosulfan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2285819277"/>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Endosulfan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308879160"/>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Benzo[H]Quinoline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85144"/>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Benzyl Benzoate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390080"/>
                  </a:ext>
                </a:extLst>
              </a:tr>
              <a:tr h="274531">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2-Aminobiphenyl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20178"/>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Anthone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766427"/>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1-Benzo[B]Thien-2-Ylethan-1-One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880419"/>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Quinoline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681221"/>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2-Aminoanthracene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5718237"/>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Hexabromobenzene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21596"/>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Benzene, 1,3-Dichloro-2-Nitro-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435517"/>
                  </a:ext>
                </a:extLst>
              </a:tr>
              <a:tr h="274531">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2,2',4,4',5,6'-Hexabromodiphenyl Ether (Bde 154)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485779453"/>
                  </a:ext>
                </a:extLst>
              </a:tr>
            </a:tbl>
          </a:graphicData>
        </a:graphic>
      </p:graphicFrame>
    </p:spTree>
    <p:extLst>
      <p:ext uri="{BB962C8B-B14F-4D97-AF65-F5344CB8AC3E}">
        <p14:creationId xmlns:p14="http://schemas.microsoft.com/office/powerpoint/2010/main" val="2830096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Four case studies</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68000" indent="-285750">
              <a:buClr>
                <a:schemeClr val="tx2">
                  <a:lumMod val="65000"/>
                  <a:lumOff val="35000"/>
                </a:schemeClr>
              </a:buClr>
              <a:buFont typeface="Wingdings" panose="05000000000000000000" pitchFamily="2" charset="2"/>
              <a:buChar char="§"/>
            </a:pPr>
            <a:r>
              <a:rPr lang="en-GB" dirty="0"/>
              <a:t>Given the high level of regulatory concern over substances with PBT and </a:t>
            </a:r>
            <a:r>
              <a:rPr lang="en-GB" dirty="0" err="1"/>
              <a:t>vPvB</a:t>
            </a:r>
            <a:r>
              <a:rPr lang="en-GB" dirty="0"/>
              <a:t> properties, and toxicity, </a:t>
            </a:r>
            <a:r>
              <a:rPr lang="en-GB" b="1" dirty="0"/>
              <a:t>it is important that methods are available to help identify substances that may potentially have these properties in the early stages of solvent or process development</a:t>
            </a:r>
            <a:r>
              <a:rPr lang="en-GB" dirty="0"/>
              <a:t>. </a:t>
            </a:r>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r>
              <a:rPr lang="en-GB" dirty="0"/>
              <a:t>To this end, a preliminary investigation has been undertaken into the possible relationship between certain basic solvent properties, as described by the Hansen Solubility Parameters, and environmentally-relevant properties.</a:t>
            </a:r>
          </a:p>
          <a:p>
            <a:pPr marL="468000" indent="-285750">
              <a:buClr>
                <a:schemeClr val="tx2">
                  <a:lumMod val="65000"/>
                  <a:lumOff val="35000"/>
                </a:schemeClr>
              </a:buClr>
              <a:buFont typeface="Wingdings" panose="05000000000000000000" pitchFamily="2" charset="2"/>
              <a:buChar char="§"/>
            </a:pPr>
            <a:endParaRPr lang="en-GB" dirty="0"/>
          </a:p>
          <a:p>
            <a:pPr marL="1210950" lvl="1">
              <a:buClr>
                <a:schemeClr val="tx2">
                  <a:lumMod val="65000"/>
                  <a:lumOff val="35000"/>
                </a:schemeClr>
              </a:buClr>
              <a:buFont typeface="Wingdings" panose="05000000000000000000" pitchFamily="2" charset="2"/>
              <a:buChar char="§"/>
            </a:pPr>
            <a:r>
              <a:rPr lang="en-GB" dirty="0"/>
              <a:t>Octanol-water partition coefficient – simply because it has been used so widely before.</a:t>
            </a:r>
          </a:p>
          <a:p>
            <a:pPr marL="1210950" lvl="1">
              <a:buClr>
                <a:schemeClr val="tx2">
                  <a:lumMod val="65000"/>
                  <a:lumOff val="35000"/>
                </a:schemeClr>
              </a:buClr>
              <a:buFont typeface="Wingdings" panose="05000000000000000000" pitchFamily="2" charset="2"/>
              <a:buChar char="§"/>
            </a:pPr>
            <a:endParaRPr lang="en-GB" dirty="0"/>
          </a:p>
          <a:p>
            <a:pPr marL="1210950" lvl="1">
              <a:buClr>
                <a:schemeClr val="tx2">
                  <a:lumMod val="65000"/>
                  <a:lumOff val="35000"/>
                </a:schemeClr>
              </a:buClr>
              <a:buFont typeface="Wingdings" panose="05000000000000000000" pitchFamily="2" charset="2"/>
              <a:buChar char="§"/>
            </a:pPr>
            <a:r>
              <a:rPr lang="en-GB" dirty="0"/>
              <a:t>Bioaccumulation potential.</a:t>
            </a:r>
          </a:p>
          <a:p>
            <a:pPr marL="1210950" lvl="1">
              <a:buClr>
                <a:schemeClr val="tx2">
                  <a:lumMod val="65000"/>
                  <a:lumOff val="35000"/>
                </a:schemeClr>
              </a:buClr>
              <a:buFont typeface="Wingdings" panose="05000000000000000000" pitchFamily="2" charset="2"/>
              <a:buChar char="§"/>
            </a:pPr>
            <a:endParaRPr lang="en-GB" dirty="0"/>
          </a:p>
          <a:p>
            <a:pPr marL="1210950" lvl="1">
              <a:buClr>
                <a:schemeClr val="tx2">
                  <a:lumMod val="65000"/>
                  <a:lumOff val="35000"/>
                </a:schemeClr>
              </a:buClr>
              <a:buFont typeface="Wingdings" panose="05000000000000000000" pitchFamily="2" charset="2"/>
              <a:buChar char="§"/>
            </a:pPr>
            <a:r>
              <a:rPr lang="en-GB" dirty="0" err="1"/>
              <a:t>Ecotoxicity</a:t>
            </a:r>
            <a:r>
              <a:rPr lang="en-GB" dirty="0"/>
              <a:t>.</a:t>
            </a:r>
          </a:p>
          <a:p>
            <a:pPr marL="925200" lvl="1">
              <a:buClr>
                <a:schemeClr val="tx2">
                  <a:lumMod val="65000"/>
                  <a:lumOff val="35000"/>
                </a:schemeClr>
              </a:buClr>
            </a:pPr>
            <a:endParaRPr lang="en-GB" dirty="0"/>
          </a:p>
          <a:p>
            <a:pPr marL="182250">
              <a:buClr>
                <a:schemeClr val="tx2">
                  <a:lumMod val="65000"/>
                  <a:lumOff val="35000"/>
                </a:schemeClr>
              </a:buClr>
            </a:pPr>
            <a:r>
              <a:rPr lang="en-GB" dirty="0"/>
              <a:t>.</a:t>
            </a:r>
          </a:p>
        </p:txBody>
      </p:sp>
    </p:spTree>
    <p:extLst>
      <p:ext uri="{BB962C8B-B14F-4D97-AF65-F5344CB8AC3E}">
        <p14:creationId xmlns:p14="http://schemas.microsoft.com/office/powerpoint/2010/main" val="6934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txBox="1">
            <a:spLocks noChangeArrowheads="1"/>
          </p:cNvSpPr>
          <p:nvPr/>
        </p:nvSpPr>
        <p:spPr>
          <a:xfrm>
            <a:off x="323528" y="260648"/>
            <a:ext cx="8568952" cy="764784"/>
          </a:xfrm>
          <a:prstGeom prst="rect">
            <a:avLst/>
          </a:prstGeom>
        </p:spPr>
        <p:txBody>
          <a:bodyPr vert="horz" lIns="91440" tIns="45720" rIns="91440" bIns="45720" rtlCol="0" anchor="b">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514350" indent="-514350" algn="l">
              <a:buFont typeface="+mj-lt"/>
              <a:buAutoNum type="arabicPeriod"/>
            </a:pPr>
            <a:r>
              <a:rPr lang="en-GB" altLang="en-US" sz="2800" b="1" dirty="0">
                <a:solidFill>
                  <a:srgbClr val="007581"/>
                </a:solidFill>
                <a:latin typeface="Verdana" pitchFamily="34" charset="0"/>
                <a:ea typeface="Verdana" pitchFamily="34" charset="0"/>
                <a:cs typeface="Verdana" pitchFamily="34" charset="0"/>
              </a:rPr>
              <a:t>Octanol-water partition coefficient of alcohols</a:t>
            </a:r>
          </a:p>
        </p:txBody>
      </p:sp>
      <p:graphicFrame>
        <p:nvGraphicFramePr>
          <p:cNvPr id="6" name="Table 5"/>
          <p:cNvGraphicFramePr>
            <a:graphicFrameLocks noGrp="1"/>
          </p:cNvGraphicFramePr>
          <p:nvPr>
            <p:extLst>
              <p:ext uri="{D42A27DB-BD31-4B8C-83A1-F6EECF244321}">
                <p14:modId xmlns:p14="http://schemas.microsoft.com/office/powerpoint/2010/main" val="675486646"/>
              </p:ext>
            </p:extLst>
          </p:nvPr>
        </p:nvGraphicFramePr>
        <p:xfrm>
          <a:off x="395536" y="1196752"/>
          <a:ext cx="8280920" cy="5400594"/>
        </p:xfrm>
        <a:graphic>
          <a:graphicData uri="http://schemas.openxmlformats.org/drawingml/2006/table">
            <a:tbl>
              <a:tblPr firstRow="1" firstCol="1" bandRow="1"/>
              <a:tblGrid>
                <a:gridCol w="2317969">
                  <a:extLst>
                    <a:ext uri="{9D8B030D-6E8A-4147-A177-3AD203B41FA5}">
                      <a16:colId xmlns:a16="http://schemas.microsoft.com/office/drawing/2014/main" val="1180143839"/>
                    </a:ext>
                  </a:extLst>
                </a:gridCol>
                <a:gridCol w="1122441">
                  <a:extLst>
                    <a:ext uri="{9D8B030D-6E8A-4147-A177-3AD203B41FA5}">
                      <a16:colId xmlns:a16="http://schemas.microsoft.com/office/drawing/2014/main" val="1233588474"/>
                    </a:ext>
                  </a:extLst>
                </a:gridCol>
                <a:gridCol w="1448592">
                  <a:extLst>
                    <a:ext uri="{9D8B030D-6E8A-4147-A177-3AD203B41FA5}">
                      <a16:colId xmlns:a16="http://schemas.microsoft.com/office/drawing/2014/main" val="2672789771"/>
                    </a:ext>
                  </a:extLst>
                </a:gridCol>
                <a:gridCol w="1629668">
                  <a:extLst>
                    <a:ext uri="{9D8B030D-6E8A-4147-A177-3AD203B41FA5}">
                      <a16:colId xmlns:a16="http://schemas.microsoft.com/office/drawing/2014/main" val="2739379025"/>
                    </a:ext>
                  </a:extLst>
                </a:gridCol>
                <a:gridCol w="1762250">
                  <a:extLst>
                    <a:ext uri="{9D8B030D-6E8A-4147-A177-3AD203B41FA5}">
                      <a16:colId xmlns:a16="http://schemas.microsoft.com/office/drawing/2014/main" val="1965235486"/>
                    </a:ext>
                  </a:extLst>
                </a:gridCol>
              </a:tblGrid>
              <a:tr h="329764">
                <a:tc>
                  <a:txBody>
                    <a:bodyPr/>
                    <a:lstStyle/>
                    <a:p>
                      <a:pP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solidFill>
                            <a:srgbClr val="000000"/>
                          </a:solidFill>
                          <a:effectLst/>
                          <a:latin typeface="+mn-lt"/>
                          <a:ea typeface="Times New Roman" panose="02020603050405020304" pitchFamily="18" charset="0"/>
                          <a:cs typeface="Calibri" panose="020F0502020204030204" pitchFamily="34" charset="0"/>
                        </a:rPr>
                        <a:t>Log</a:t>
                      </a:r>
                      <a:r>
                        <a:rPr lang="en-GB" sz="1600" b="1" baseline="0" dirty="0">
                          <a:solidFill>
                            <a:srgbClr val="000000"/>
                          </a:solidFill>
                          <a:effectLst/>
                          <a:latin typeface="+mn-lt"/>
                          <a:ea typeface="Times New Roman" panose="02020603050405020304" pitchFamily="18" charset="0"/>
                          <a:cs typeface="Calibri" panose="020F0502020204030204" pitchFamily="34" charset="0"/>
                        </a:rPr>
                        <a:t> </a:t>
                      </a:r>
                      <a:r>
                        <a:rPr lang="en-GB" sz="1600" b="1" dirty="0" err="1">
                          <a:latin typeface="+mn-lt"/>
                        </a:rPr>
                        <a:t>K</a:t>
                      </a:r>
                      <a:r>
                        <a:rPr lang="en-GB" sz="1600" b="1" baseline="-25000" dirty="0" err="1">
                          <a:latin typeface="+mn-lt"/>
                        </a:rPr>
                        <a:t>ow</a:t>
                      </a:r>
                      <a:endParaRPr lang="en-GB" sz="1600" b="1" dirty="0">
                        <a:effectLst/>
                        <a:latin typeface="+mn-lt"/>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15355"/>
                  </a:ext>
                </a:extLst>
              </a:tr>
              <a:tr h="361713">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Methanol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475372"/>
                  </a:ext>
                </a:extLst>
              </a:tr>
              <a:tr h="345739">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Ethanol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171777"/>
                  </a:ext>
                </a:extLst>
              </a:tr>
              <a:tr h="329764">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1-Butanol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452997"/>
                  </a:ext>
                </a:extLst>
              </a:tr>
              <a:tr h="361713">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1-Pentanol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803487"/>
                  </a:ext>
                </a:extLst>
              </a:tr>
              <a:tr h="345739">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1-Hexanol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986148"/>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1-Heptanol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516541"/>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1-Octanol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583559"/>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1-Nonanol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232863"/>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1-Decanol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525218"/>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1-Undecanol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302743"/>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Dodecanol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56109"/>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1-Tetradecanol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5.84</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83524"/>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1-Pentadecanol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6.38</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075014"/>
                  </a:ext>
                </a:extLst>
              </a:tr>
              <a:tr h="358286">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1-Hexadecanol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6.73</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209871"/>
                  </a:ext>
                </a:extLst>
              </a:tr>
              <a:tr h="32976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1-Octadecanol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608" marR="396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0966549"/>
                  </a:ext>
                </a:extLst>
              </a:tr>
            </a:tbl>
          </a:graphicData>
        </a:graphic>
      </p:graphicFrame>
    </p:spTree>
    <p:extLst>
      <p:ext uri="{BB962C8B-B14F-4D97-AF65-F5344CB8AC3E}">
        <p14:creationId xmlns:p14="http://schemas.microsoft.com/office/powerpoint/2010/main" val="37724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p:cNvPr>
          <p:cNvGraphicFramePr/>
          <p:nvPr>
            <p:extLst>
              <p:ext uri="{D42A27DB-BD31-4B8C-83A1-F6EECF244321}">
                <p14:modId xmlns:p14="http://schemas.microsoft.com/office/powerpoint/2010/main" val="2564337834"/>
              </p:ext>
            </p:extLst>
          </p:nvPr>
        </p:nvGraphicFramePr>
        <p:xfrm>
          <a:off x="467544" y="404664"/>
          <a:ext cx="8280920" cy="612068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154066" y="1556792"/>
            <a:ext cx="1656184" cy="646331"/>
          </a:xfrm>
          <a:prstGeom prst="rect">
            <a:avLst/>
          </a:prstGeom>
          <a:noFill/>
        </p:spPr>
        <p:txBody>
          <a:bodyPr wrap="square" rtlCol="0">
            <a:spAutoFit/>
          </a:bodyPr>
          <a:lstStyle/>
          <a:p>
            <a:r>
              <a:rPr lang="en-GB" dirty="0"/>
              <a:t>Aquatic effects are severe</a:t>
            </a:r>
          </a:p>
        </p:txBody>
      </p:sp>
      <p:cxnSp>
        <p:nvCxnSpPr>
          <p:cNvPr id="4" name="Straight Arrow Connector 3"/>
          <p:cNvCxnSpPr/>
          <p:nvPr/>
        </p:nvCxnSpPr>
        <p:spPr>
          <a:xfrm>
            <a:off x="2483768" y="1988840"/>
            <a:ext cx="720080" cy="1440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5616575" cy="764784"/>
          </a:xfrm>
        </p:spPr>
        <p:txBody>
          <a:bodyPr>
            <a:normAutofit fontScale="90000"/>
          </a:bodyPr>
          <a:lstStyle/>
          <a:p>
            <a:r>
              <a:rPr lang="en-GB" altLang="en-US" sz="2800" b="1" dirty="0">
                <a:solidFill>
                  <a:srgbClr val="007581"/>
                </a:solidFill>
                <a:latin typeface="Verdana" pitchFamily="34" charset="0"/>
                <a:ea typeface="Verdana" pitchFamily="34" charset="0"/>
                <a:cs typeface="Verdana" pitchFamily="34" charset="0"/>
              </a:rPr>
              <a:t>2	Chlorinated hydrocarbons </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1916832"/>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A set of 93 non-aromatic chlorinated alkanes and alkenes has been studied. </a:t>
            </a:r>
          </a:p>
          <a:p>
            <a:pPr marL="182250">
              <a:buClr>
                <a:schemeClr val="tx2">
                  <a:lumMod val="65000"/>
                  <a:lumOff val="35000"/>
                </a:schemeClr>
              </a:buClr>
            </a:pPr>
            <a:endParaRPr lang="en-GB" dirty="0"/>
          </a:p>
          <a:p>
            <a:pPr marL="182250">
              <a:buClr>
                <a:schemeClr val="tx2">
                  <a:lumMod val="65000"/>
                  <a:lumOff val="35000"/>
                </a:schemeClr>
              </a:buClr>
            </a:pPr>
            <a:r>
              <a:rPr lang="en-GB" dirty="0"/>
              <a:t>Those with carbon chains longer than 6 were excluded. The substances, sorted by </a:t>
            </a:r>
            <a:r>
              <a:rPr lang="el-GR" dirty="0"/>
              <a:t>δ</a:t>
            </a:r>
            <a:r>
              <a:rPr lang="en-GB" dirty="0"/>
              <a:t>P, are listed in the handout. It is interesting how little variability in </a:t>
            </a:r>
            <a:r>
              <a:rPr lang="el-GR" dirty="0"/>
              <a:t>δ</a:t>
            </a:r>
            <a:r>
              <a:rPr lang="en-GB" dirty="0"/>
              <a:t>D is seen. </a:t>
            </a:r>
          </a:p>
          <a:p>
            <a:pPr marL="182250">
              <a:buClr>
                <a:schemeClr val="tx2">
                  <a:lumMod val="65000"/>
                  <a:lumOff val="35000"/>
                </a:schemeClr>
              </a:buClr>
            </a:pPr>
            <a:endParaRPr lang="en-GB" dirty="0"/>
          </a:p>
          <a:p>
            <a:pPr marL="182250">
              <a:buClr>
                <a:schemeClr val="tx2">
                  <a:lumMod val="65000"/>
                  <a:lumOff val="35000"/>
                </a:schemeClr>
              </a:buClr>
            </a:pPr>
            <a:r>
              <a:rPr lang="en-GB" dirty="0"/>
              <a:t>There is a relationship between log </a:t>
            </a:r>
            <a:r>
              <a:rPr lang="en-GB" dirty="0" err="1"/>
              <a:t>K</a:t>
            </a:r>
            <a:r>
              <a:rPr lang="en-GB" baseline="-25000" dirty="0" err="1"/>
              <a:t>ow</a:t>
            </a:r>
            <a:r>
              <a:rPr lang="en-GB" dirty="0"/>
              <a:t> and HSP, but the statistical form needs more work.</a:t>
            </a:r>
          </a:p>
          <a:p>
            <a:pPr marL="182250">
              <a:lnSpc>
                <a:spcPct val="150000"/>
              </a:lnSpc>
              <a:buClr>
                <a:schemeClr val="tx2">
                  <a:lumMod val="65000"/>
                  <a:lumOff val="35000"/>
                </a:schemeClr>
              </a:buClr>
            </a:pPr>
            <a:endParaRPr lang="en-GB" dirty="0"/>
          </a:p>
        </p:txBody>
      </p:sp>
    </p:spTree>
    <p:extLst>
      <p:ext uri="{BB962C8B-B14F-4D97-AF65-F5344CB8AC3E}">
        <p14:creationId xmlns:p14="http://schemas.microsoft.com/office/powerpoint/2010/main" val="27041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Introduction</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lnSpc>
                <a:spcPct val="150000"/>
              </a:lnSpc>
              <a:buClr>
                <a:schemeClr val="tx2">
                  <a:lumMod val="65000"/>
                  <a:lumOff val="35000"/>
                </a:schemeClr>
              </a:buClr>
            </a:pPr>
            <a:r>
              <a:rPr lang="en-GB" dirty="0"/>
              <a:t>There are four points to emphasise in this lecture:</a:t>
            </a:r>
          </a:p>
          <a:p>
            <a:pPr marL="468000" indent="-285750">
              <a:spcAft>
                <a:spcPts val="2400"/>
              </a:spcAft>
              <a:buClr>
                <a:schemeClr val="tx2">
                  <a:lumMod val="65000"/>
                  <a:lumOff val="35000"/>
                </a:schemeClr>
              </a:buClr>
              <a:buFont typeface="Wingdings" panose="05000000000000000000" pitchFamily="2" charset="2"/>
              <a:buChar char="§"/>
            </a:pPr>
            <a:r>
              <a:rPr lang="en-GB" dirty="0"/>
              <a:t>The regulatory and commercial significance of hazards of substances such as bioaccumulation and toxicity to aquatic organisms to the environment, as a general introduction for this session;</a:t>
            </a:r>
          </a:p>
          <a:p>
            <a:pPr marL="468000" indent="-285750">
              <a:spcAft>
                <a:spcPts val="2400"/>
              </a:spcAft>
              <a:buClr>
                <a:schemeClr val="tx2">
                  <a:lumMod val="65000"/>
                  <a:lumOff val="35000"/>
                </a:schemeClr>
              </a:buClr>
              <a:buFont typeface="Wingdings" panose="05000000000000000000" pitchFamily="2" charset="2"/>
              <a:buChar char="§"/>
            </a:pPr>
            <a:r>
              <a:rPr lang="en-GB" dirty="0"/>
              <a:t>An investigation of whether HSP relate to these hazards;</a:t>
            </a:r>
          </a:p>
          <a:p>
            <a:pPr marL="468000" indent="-285750">
              <a:spcAft>
                <a:spcPts val="2400"/>
              </a:spcAft>
              <a:buClr>
                <a:schemeClr val="tx2">
                  <a:lumMod val="65000"/>
                  <a:lumOff val="35000"/>
                </a:schemeClr>
              </a:buClr>
              <a:buFont typeface="Wingdings" panose="05000000000000000000" pitchFamily="2" charset="2"/>
              <a:buChar char="§"/>
            </a:pPr>
            <a:r>
              <a:rPr lang="en-GB" dirty="0"/>
              <a:t>Consideration of how desired solvency properties and hazard properties can be considered simultaneously;</a:t>
            </a:r>
          </a:p>
          <a:p>
            <a:pPr marL="468000" indent="-285750">
              <a:spcAft>
                <a:spcPts val="2400"/>
              </a:spcAft>
              <a:buClr>
                <a:schemeClr val="tx2">
                  <a:lumMod val="65000"/>
                  <a:lumOff val="35000"/>
                </a:schemeClr>
              </a:buClr>
              <a:buFont typeface="Wingdings" panose="05000000000000000000" pitchFamily="2" charset="2"/>
              <a:buChar char="§"/>
            </a:pPr>
            <a:r>
              <a:rPr lang="en-GB" dirty="0"/>
              <a:t>Possible future developments.</a:t>
            </a:r>
          </a:p>
        </p:txBody>
      </p:sp>
      <p:sp>
        <p:nvSpPr>
          <p:cNvPr id="2" name="TextBox 1"/>
          <p:cNvSpPr txBox="1"/>
          <p:nvPr/>
        </p:nvSpPr>
        <p:spPr>
          <a:xfrm>
            <a:off x="2915816" y="5614744"/>
            <a:ext cx="5112568" cy="369332"/>
          </a:xfrm>
          <a:prstGeom prst="rect">
            <a:avLst/>
          </a:prstGeom>
          <a:noFill/>
        </p:spPr>
        <p:txBody>
          <a:bodyPr wrap="square" rtlCol="0">
            <a:spAutoFit/>
          </a:bodyPr>
          <a:lstStyle/>
          <a:p>
            <a:endParaRPr lang="en-GB" dirty="0"/>
          </a:p>
        </p:txBody>
      </p:sp>
      <p:sp>
        <p:nvSpPr>
          <p:cNvPr id="3" name="TextBox 2"/>
          <p:cNvSpPr txBox="1"/>
          <p:nvPr/>
        </p:nvSpPr>
        <p:spPr>
          <a:xfrm>
            <a:off x="4788024" y="620688"/>
            <a:ext cx="3384376" cy="746394"/>
          </a:xfrm>
          <a:prstGeom prst="rect">
            <a:avLst/>
          </a:prstGeom>
          <a:noFill/>
        </p:spPr>
        <p:txBody>
          <a:bodyPr wrap="square" rtlCol="0">
            <a:spAutoFit/>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6840760" cy="764784"/>
          </a:xfrm>
        </p:spPr>
        <p:txBody>
          <a:bodyPr>
            <a:normAutofit fontScale="90000"/>
          </a:bodyPr>
          <a:lstStyle/>
          <a:p>
            <a:r>
              <a:rPr lang="en-GB" altLang="en-US" sz="2800" b="1" dirty="0">
                <a:solidFill>
                  <a:srgbClr val="007581"/>
                </a:solidFill>
                <a:latin typeface="Verdana" pitchFamily="34" charset="0"/>
                <a:ea typeface="Verdana" pitchFamily="34" charset="0"/>
                <a:cs typeface="Verdana" pitchFamily="34" charset="0"/>
              </a:rPr>
              <a:t>3.	Substitution of trichloroethylene</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Consider that trichloroethylene, a carcinogen, needs to be replaced by a single chemically-related substance. The candidates with closest </a:t>
            </a:r>
            <a:r>
              <a:rPr lang="el-GR" dirty="0"/>
              <a:t>δ</a:t>
            </a:r>
            <a:r>
              <a:rPr lang="en-GB" dirty="0"/>
              <a:t>P and </a:t>
            </a:r>
            <a:r>
              <a:rPr lang="el-GR" dirty="0"/>
              <a:t>δ</a:t>
            </a:r>
            <a:r>
              <a:rPr lang="en-GB" dirty="0"/>
              <a:t>H are listed below, with comments; compromise? </a:t>
            </a:r>
          </a:p>
          <a:p>
            <a:pPr marL="182250">
              <a:lnSpc>
                <a:spcPct val="150000"/>
              </a:lnSpc>
              <a:buClr>
                <a:schemeClr val="tx2">
                  <a:lumMod val="65000"/>
                  <a:lumOff val="35000"/>
                </a:schemeClr>
              </a:buClr>
            </a:pPr>
            <a:endParaRPr lang="en-GB" altLang="en-US" dirty="0"/>
          </a:p>
        </p:txBody>
      </p:sp>
      <p:graphicFrame>
        <p:nvGraphicFramePr>
          <p:cNvPr id="2" name="Table 1"/>
          <p:cNvGraphicFramePr>
            <a:graphicFrameLocks noGrp="1"/>
          </p:cNvGraphicFramePr>
          <p:nvPr>
            <p:extLst>
              <p:ext uri="{D42A27DB-BD31-4B8C-83A1-F6EECF244321}">
                <p14:modId xmlns:p14="http://schemas.microsoft.com/office/powerpoint/2010/main" val="3301880941"/>
              </p:ext>
            </p:extLst>
          </p:nvPr>
        </p:nvGraphicFramePr>
        <p:xfrm>
          <a:off x="647563" y="3047365"/>
          <a:ext cx="7848873" cy="2655175"/>
        </p:xfrm>
        <a:graphic>
          <a:graphicData uri="http://schemas.openxmlformats.org/drawingml/2006/table">
            <a:tbl>
              <a:tblPr firstRow="1" firstCol="1" bandRow="1"/>
              <a:tblGrid>
                <a:gridCol w="2340261">
                  <a:extLst>
                    <a:ext uri="{9D8B030D-6E8A-4147-A177-3AD203B41FA5}">
                      <a16:colId xmlns:a16="http://schemas.microsoft.com/office/drawing/2014/main" val="2338121693"/>
                    </a:ext>
                  </a:extLst>
                </a:gridCol>
                <a:gridCol w="504056">
                  <a:extLst>
                    <a:ext uri="{9D8B030D-6E8A-4147-A177-3AD203B41FA5}">
                      <a16:colId xmlns:a16="http://schemas.microsoft.com/office/drawing/2014/main" val="3036089521"/>
                    </a:ext>
                  </a:extLst>
                </a:gridCol>
                <a:gridCol w="432048">
                  <a:extLst>
                    <a:ext uri="{9D8B030D-6E8A-4147-A177-3AD203B41FA5}">
                      <a16:colId xmlns:a16="http://schemas.microsoft.com/office/drawing/2014/main" val="3007028701"/>
                    </a:ext>
                  </a:extLst>
                </a:gridCol>
                <a:gridCol w="432048">
                  <a:extLst>
                    <a:ext uri="{9D8B030D-6E8A-4147-A177-3AD203B41FA5}">
                      <a16:colId xmlns:a16="http://schemas.microsoft.com/office/drawing/2014/main" val="2190884369"/>
                    </a:ext>
                  </a:extLst>
                </a:gridCol>
                <a:gridCol w="792088">
                  <a:extLst>
                    <a:ext uri="{9D8B030D-6E8A-4147-A177-3AD203B41FA5}">
                      <a16:colId xmlns:a16="http://schemas.microsoft.com/office/drawing/2014/main" val="2026216689"/>
                    </a:ext>
                  </a:extLst>
                </a:gridCol>
                <a:gridCol w="3348372">
                  <a:extLst>
                    <a:ext uri="{9D8B030D-6E8A-4147-A177-3AD203B41FA5}">
                      <a16:colId xmlns:a16="http://schemas.microsoft.com/office/drawing/2014/main" val="1980937255"/>
                    </a:ext>
                  </a:extLst>
                </a:gridCol>
              </a:tblGrid>
              <a:tr h="294914">
                <a:tc>
                  <a:txBody>
                    <a:bodyPr/>
                    <a:lstStyle/>
                    <a:p>
                      <a:pP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l-G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a:t>
                      </a: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Log </a:t>
                      </a:r>
                      <a:r>
                        <a:rPr lang="en-GB" sz="1600" b="1" dirty="0" err="1">
                          <a:latin typeface="+mn-lt"/>
                        </a:rPr>
                        <a:t>K</a:t>
                      </a:r>
                      <a:r>
                        <a:rPr lang="en-GB" sz="1600" b="1" baseline="-25000" dirty="0" err="1">
                          <a:latin typeface="+mn-lt"/>
                        </a:rPr>
                        <a:t>ow</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Comment</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309351"/>
                  </a:ext>
                </a:extLst>
              </a:tr>
              <a:tr h="302745">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Chloroform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Volatile, very soluble in water, toxic</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944671"/>
                  </a:ext>
                </a:extLst>
              </a:tr>
              <a:tr h="288032">
                <a:tc>
                  <a:txBody>
                    <a:bodyPr/>
                    <a:lstStyle/>
                    <a:p>
                      <a:pP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Trichloroethylene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Carcinogen; Likely to not biodegrade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273857"/>
                  </a:ext>
                </a:extLst>
              </a:tr>
              <a:tr h="29491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2-Chlorohexane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3.58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538135"/>
                          </a:solidFill>
                          <a:effectLst/>
                          <a:latin typeface="Calibri" panose="020F0502020204030204" pitchFamily="34" charset="0"/>
                          <a:ea typeface="Times New Roman" panose="02020603050405020304" pitchFamily="18" charset="0"/>
                          <a:cs typeface="Calibri" panose="020F0502020204030204" pitchFamily="34" charset="0"/>
                        </a:rPr>
                        <a:t>Likely to (bio)degrade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382375"/>
                  </a:ext>
                </a:extLst>
              </a:tr>
              <a:tr h="29491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Trans-1-Chloro-1-Propene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538135"/>
                          </a:solidFill>
                          <a:effectLst/>
                          <a:latin typeface="Calibri" panose="020F0502020204030204" pitchFamily="34" charset="0"/>
                          <a:ea typeface="Times New Roman" panose="02020603050405020304" pitchFamily="18" charset="0"/>
                          <a:cs typeface="Calibri" panose="020F0502020204030204" pitchFamily="34" charset="0"/>
                        </a:rPr>
                        <a:t>Likely to (bio)degrade; volatile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452777"/>
                  </a:ext>
                </a:extLst>
              </a:tr>
              <a:tr h="29491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Cis-1-Chloro-1-Propene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538135"/>
                          </a:solidFill>
                          <a:effectLst/>
                          <a:latin typeface="Calibri" panose="020F0502020204030204" pitchFamily="34" charset="0"/>
                          <a:ea typeface="Times New Roman" panose="02020603050405020304" pitchFamily="18" charset="0"/>
                          <a:cs typeface="Calibri" panose="020F0502020204030204" pitchFamily="34" charset="0"/>
                        </a:rPr>
                        <a:t>Likely to (bio)degrade, volatile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046492"/>
                  </a:ext>
                </a:extLst>
              </a:tr>
              <a:tr h="29491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1,1,1,2-Tetrachloroethane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Does not degrade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632715"/>
                  </a:ext>
                </a:extLst>
              </a:tr>
              <a:tr h="294914">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1,1,2,2-Tetrachloroethane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Does not</a:t>
                      </a:r>
                      <a:r>
                        <a:rPr lang="en-GB" sz="1600" baseline="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degrade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176527"/>
                  </a:ext>
                </a:extLst>
              </a:tr>
              <a:tr h="294914">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1-Bromopropane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16.4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7.9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2.10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SVHC;</a:t>
                      </a:r>
                      <a:r>
                        <a:rPr lang="en-GB" sz="16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Toxic for reproduction</a:t>
                      </a:r>
                      <a:endParaRPr lang="en-GB"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168735"/>
                  </a:ext>
                </a:extLst>
              </a:tr>
            </a:tbl>
          </a:graphicData>
        </a:graphic>
      </p:graphicFrame>
    </p:spTree>
    <p:extLst>
      <p:ext uri="{BB962C8B-B14F-4D97-AF65-F5344CB8AC3E}">
        <p14:creationId xmlns:p14="http://schemas.microsoft.com/office/powerpoint/2010/main" val="59519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4.	Bioconcentration factor</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1916832"/>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Bioconcentration in fish represents a case where relative solubility and membrane transfer need to be understood. The database of fish BCF values from the BCFBAF v3.01 model</a:t>
            </a:r>
            <a:r>
              <a:rPr lang="en-GB" baseline="30000" dirty="0"/>
              <a:t>1</a:t>
            </a:r>
            <a:r>
              <a:rPr lang="en-GB" dirty="0"/>
              <a:t>  was compared with the Hansen Solubility Parameters database. </a:t>
            </a:r>
          </a:p>
          <a:p>
            <a:pPr marL="182250">
              <a:buClr>
                <a:schemeClr val="tx2">
                  <a:lumMod val="65000"/>
                  <a:lumOff val="35000"/>
                </a:schemeClr>
              </a:buClr>
            </a:pPr>
            <a:endParaRPr lang="en-GB" dirty="0"/>
          </a:p>
          <a:p>
            <a:pPr marL="468000" indent="-285750">
              <a:buClr>
                <a:schemeClr val="tx2">
                  <a:lumMod val="65000"/>
                  <a:lumOff val="35000"/>
                </a:schemeClr>
              </a:buClr>
              <a:buFont typeface="Arial" panose="020B0604020202020204" pitchFamily="34" charset="0"/>
              <a:buChar char="•"/>
            </a:pPr>
            <a:r>
              <a:rPr lang="en-GB" dirty="0"/>
              <a:t>This gave 515 BCF values for substances for which Hansen Solubility Parameters were available. These are listed in the handout.</a:t>
            </a:r>
          </a:p>
          <a:p>
            <a:pPr marL="182250">
              <a:buClr>
                <a:schemeClr val="tx2">
                  <a:lumMod val="65000"/>
                  <a:lumOff val="35000"/>
                </a:schemeClr>
              </a:buClr>
            </a:pPr>
            <a:endParaRPr lang="en-GB" dirty="0"/>
          </a:p>
          <a:p>
            <a:pPr marL="468000" indent="-285750">
              <a:buClr>
                <a:schemeClr val="tx2">
                  <a:lumMod val="65000"/>
                  <a:lumOff val="35000"/>
                </a:schemeClr>
              </a:buClr>
              <a:buFont typeface="Arial" panose="020B0604020202020204" pitchFamily="34" charset="0"/>
              <a:buChar char="•"/>
            </a:pPr>
            <a:r>
              <a:rPr lang="en-GB" dirty="0"/>
              <a:t>A reasonable regression relationship between log BCF and HSP was found; however, it is more instructive to view the pattern.</a:t>
            </a:r>
          </a:p>
          <a:p>
            <a:pPr marL="182250">
              <a:buClr>
                <a:schemeClr val="tx2">
                  <a:lumMod val="65000"/>
                  <a:lumOff val="35000"/>
                </a:schemeClr>
              </a:buClr>
            </a:pPr>
            <a:endParaRPr lang="en-GB" dirty="0"/>
          </a:p>
          <a:p>
            <a:pPr marL="182250">
              <a:buClr>
                <a:schemeClr val="tx2">
                  <a:lumMod val="65000"/>
                  <a:lumOff val="35000"/>
                </a:schemeClr>
              </a:buClr>
            </a:pPr>
            <a:r>
              <a:rPr lang="en-GB" dirty="0"/>
              <a:t>The bands in the chart following refer to classification boundaries. High BCF is also associated with persistence for the most part.</a:t>
            </a:r>
          </a:p>
          <a:p>
            <a:pPr marL="182250">
              <a:buClr>
                <a:schemeClr val="tx2">
                  <a:lumMod val="65000"/>
                  <a:lumOff val="35000"/>
                </a:schemeClr>
              </a:buClr>
            </a:pPr>
            <a:endParaRPr lang="en-GB" dirty="0"/>
          </a:p>
          <a:p>
            <a:pPr marL="182250">
              <a:buClr>
                <a:schemeClr val="tx2">
                  <a:lumMod val="65000"/>
                  <a:lumOff val="35000"/>
                </a:schemeClr>
              </a:buClr>
            </a:pPr>
            <a:r>
              <a:rPr lang="en-GB" sz="1400" baseline="30000" dirty="0"/>
              <a:t>1</a:t>
            </a:r>
            <a:r>
              <a:rPr lang="en-GB" sz="1400" dirty="0"/>
              <a:t> BCFBAF v3.01. US EPA., 2012. Estimation Programs Interface Suite™ for Microsoft® Windows, v 4.11. United States Environmental Protection Agency, Washington, DC, USA.</a:t>
            </a:r>
          </a:p>
          <a:p>
            <a:pPr marL="182250">
              <a:buClr>
                <a:schemeClr val="tx2">
                  <a:lumMod val="65000"/>
                  <a:lumOff val="35000"/>
                </a:schemeClr>
              </a:buClr>
            </a:pPr>
            <a:endParaRPr lang="en-GB" dirty="0"/>
          </a:p>
          <a:p>
            <a:pPr marL="182250">
              <a:buClr>
                <a:schemeClr val="tx2">
                  <a:lumMod val="65000"/>
                  <a:lumOff val="35000"/>
                </a:schemeClr>
              </a:buClr>
            </a:pPr>
            <a:endParaRPr lang="en-GB" dirty="0"/>
          </a:p>
          <a:p>
            <a:pPr marL="182250">
              <a:buClr>
                <a:schemeClr val="tx2">
                  <a:lumMod val="65000"/>
                  <a:lumOff val="35000"/>
                </a:schemeClr>
              </a:buClr>
            </a:pPr>
            <a:endParaRPr lang="en-GB" dirty="0"/>
          </a:p>
          <a:p>
            <a:pPr marL="182250">
              <a:buClr>
                <a:schemeClr val="tx2">
                  <a:lumMod val="65000"/>
                  <a:lumOff val="35000"/>
                </a:schemeClr>
              </a:buClr>
            </a:pPr>
            <a:endParaRPr lang="en-GB" dirty="0"/>
          </a:p>
          <a:p>
            <a:pPr marL="182250">
              <a:buClr>
                <a:schemeClr val="tx2">
                  <a:lumMod val="65000"/>
                  <a:lumOff val="35000"/>
                </a:schemeClr>
              </a:buClr>
            </a:pPr>
            <a:r>
              <a:rPr lang="en-GB" u="sng" dirty="0"/>
              <a:t>			</a:t>
            </a:r>
          </a:p>
        </p:txBody>
      </p:sp>
    </p:spTree>
    <p:extLst>
      <p:ext uri="{BB962C8B-B14F-4D97-AF65-F5344CB8AC3E}">
        <p14:creationId xmlns:p14="http://schemas.microsoft.com/office/powerpoint/2010/main" val="318815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Peter\AppData\Local\Microsoft\Windows\INetCacheContent.Word\bcf_3d.png"/>
          <p:cNvPicPr/>
          <p:nvPr/>
        </p:nvPicPr>
        <p:blipFill rotWithShape="1">
          <a:blip r:embed="rId2" cstate="print">
            <a:extLst>
              <a:ext uri="{28A0092B-C50C-407E-A947-70E740481C1C}">
                <a14:useLocalDpi xmlns:a14="http://schemas.microsoft.com/office/drawing/2010/main" val="0"/>
              </a:ext>
            </a:extLst>
          </a:blip>
          <a:srcRect l="12632" t="9233" r="13241" b="8668"/>
          <a:stretch/>
        </p:blipFill>
        <p:spPr bwMode="auto">
          <a:xfrm>
            <a:off x="-108520" y="0"/>
            <a:ext cx="9577064" cy="7029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9435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Ecotoxicity </a:t>
            </a:r>
            <a:r>
              <a:rPr lang="en-GB" altLang="en-US" sz="2800" b="1">
                <a:solidFill>
                  <a:srgbClr val="007581"/>
                </a:solidFill>
                <a:latin typeface="Verdana" pitchFamily="34" charset="0"/>
                <a:ea typeface="Verdana" pitchFamily="34" charset="0"/>
                <a:cs typeface="Verdana" pitchFamily="34" charset="0"/>
              </a:rPr>
              <a:t>in general</a:t>
            </a:r>
            <a:endParaRPr lang="en-GB" altLang="en-US" sz="2800" b="1" dirty="0">
              <a:solidFill>
                <a:srgbClr val="007581"/>
              </a:solidFill>
              <a:latin typeface="Verdana" pitchFamily="34" charset="0"/>
              <a:ea typeface="Verdana" pitchFamily="34" charset="0"/>
              <a:cs typeface="Verdana" pitchFamily="34" charset="0"/>
            </a:endParaRP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Correlations of the Hansen Solubility Parameters with acute toxicity data (LC</a:t>
            </a:r>
            <a:r>
              <a:rPr lang="en-GB" baseline="-25000" dirty="0"/>
              <a:t>50</a:t>
            </a:r>
            <a:r>
              <a:rPr lang="en-GB" dirty="0"/>
              <a:t> or EC</a:t>
            </a:r>
            <a:r>
              <a:rPr lang="en-GB" baseline="-25000" dirty="0"/>
              <a:t>50</a:t>
            </a:r>
            <a:r>
              <a:rPr lang="en-GB" dirty="0"/>
              <a:t>) for fish, </a:t>
            </a:r>
            <a:r>
              <a:rPr lang="en-GB" i="1" dirty="0"/>
              <a:t>Daphnia magna </a:t>
            </a:r>
            <a:r>
              <a:rPr lang="en-GB" dirty="0"/>
              <a:t>and algae have also been investigated, across many chemical classes. </a:t>
            </a:r>
          </a:p>
          <a:p>
            <a:pPr marL="182250">
              <a:buClr>
                <a:schemeClr val="tx2">
                  <a:lumMod val="65000"/>
                  <a:lumOff val="35000"/>
                </a:schemeClr>
              </a:buClr>
            </a:pPr>
            <a:endParaRPr lang="en-GB" dirty="0"/>
          </a:p>
          <a:p>
            <a:pPr marL="182250">
              <a:buClr>
                <a:schemeClr val="tx2">
                  <a:lumMod val="65000"/>
                  <a:lumOff val="35000"/>
                </a:schemeClr>
              </a:buClr>
            </a:pPr>
            <a:r>
              <a:rPr lang="en-GB" dirty="0"/>
              <a:t>The ecotoxicity data sets used were those used to develop the ECOSAR v1.11 estimation program</a:t>
            </a:r>
            <a:r>
              <a:rPr lang="en-GB" baseline="30000" dirty="0"/>
              <a:t>2</a:t>
            </a:r>
            <a:r>
              <a:rPr lang="en-GB" dirty="0"/>
              <a:t>. </a:t>
            </a:r>
          </a:p>
          <a:p>
            <a:pPr marL="182250">
              <a:buClr>
                <a:schemeClr val="tx2">
                  <a:lumMod val="65000"/>
                  <a:lumOff val="35000"/>
                </a:schemeClr>
              </a:buClr>
            </a:pPr>
            <a:endParaRPr lang="en-GB" dirty="0"/>
          </a:p>
          <a:p>
            <a:pPr marL="182250">
              <a:buClr>
                <a:schemeClr val="tx2">
                  <a:lumMod val="65000"/>
                  <a:lumOff val="35000"/>
                </a:schemeClr>
              </a:buClr>
            </a:pPr>
            <a:r>
              <a:rPr lang="en-GB" dirty="0"/>
              <a:t>Again, linear correlations of log10 LC</a:t>
            </a:r>
            <a:r>
              <a:rPr lang="en-GB" baseline="-25000" dirty="0"/>
              <a:t>50</a:t>
            </a:r>
            <a:r>
              <a:rPr lang="en-GB" dirty="0"/>
              <a:t> or EC</a:t>
            </a:r>
            <a:r>
              <a:rPr lang="en-GB" baseline="-25000" dirty="0"/>
              <a:t>50</a:t>
            </a:r>
            <a:r>
              <a:rPr lang="en-GB" dirty="0"/>
              <a:t> (in </a:t>
            </a:r>
            <a:r>
              <a:rPr lang="en-GB" dirty="0" err="1"/>
              <a:t>mmole</a:t>
            </a:r>
            <a:r>
              <a:rPr lang="en-GB" dirty="0"/>
              <a:t>/L) with the </a:t>
            </a:r>
            <a:r>
              <a:rPr lang="en-GB" dirty="0" err="1"/>
              <a:t>δD</a:t>
            </a:r>
            <a:r>
              <a:rPr lang="en-GB" dirty="0"/>
              <a:t>, </a:t>
            </a:r>
            <a:r>
              <a:rPr lang="en-GB" dirty="0" err="1"/>
              <a:t>δP</a:t>
            </a:r>
            <a:r>
              <a:rPr lang="en-GB" dirty="0"/>
              <a:t> and </a:t>
            </a:r>
            <a:r>
              <a:rPr lang="en-GB" dirty="0" err="1"/>
              <a:t>δH</a:t>
            </a:r>
            <a:r>
              <a:rPr lang="en-GB" dirty="0"/>
              <a:t> in turn suggested a general trend.</a:t>
            </a:r>
          </a:p>
          <a:p>
            <a:pPr marL="182250">
              <a:buClr>
                <a:schemeClr val="tx2">
                  <a:lumMod val="65000"/>
                  <a:lumOff val="35000"/>
                </a:schemeClr>
              </a:buClr>
            </a:pPr>
            <a:endParaRPr lang="en-GB" dirty="0"/>
          </a:p>
          <a:p>
            <a:pPr marL="468000" indent="-285750">
              <a:buClr>
                <a:schemeClr val="tx2">
                  <a:lumMod val="65000"/>
                  <a:lumOff val="35000"/>
                </a:schemeClr>
              </a:buClr>
              <a:buFont typeface="Arial" panose="020B0604020202020204" pitchFamily="34" charset="0"/>
              <a:buChar char="•"/>
            </a:pPr>
            <a:r>
              <a:rPr lang="en-GB" dirty="0"/>
              <a:t>The LC</a:t>
            </a:r>
            <a:r>
              <a:rPr lang="en-GB" baseline="-25000" dirty="0"/>
              <a:t>50</a:t>
            </a:r>
            <a:r>
              <a:rPr lang="en-GB" dirty="0"/>
              <a:t> or EC</a:t>
            </a:r>
            <a:r>
              <a:rPr lang="en-GB" baseline="-25000" dirty="0"/>
              <a:t>50</a:t>
            </a:r>
            <a:r>
              <a:rPr lang="en-GB" dirty="0"/>
              <a:t> decreased as the value of </a:t>
            </a:r>
            <a:r>
              <a:rPr lang="en-GB" dirty="0" err="1"/>
              <a:t>δD</a:t>
            </a:r>
            <a:r>
              <a:rPr lang="en-GB" dirty="0"/>
              <a:t> increased </a:t>
            </a:r>
          </a:p>
          <a:p>
            <a:pPr marL="468000" indent="-285750">
              <a:buClr>
                <a:schemeClr val="tx2">
                  <a:lumMod val="65000"/>
                  <a:lumOff val="35000"/>
                </a:schemeClr>
              </a:buClr>
              <a:buFont typeface="Arial" panose="020B0604020202020204" pitchFamily="34" charset="0"/>
              <a:buChar char="•"/>
            </a:pPr>
            <a:endParaRPr lang="en-GB" dirty="0"/>
          </a:p>
          <a:p>
            <a:pPr marL="468000" indent="-285750">
              <a:buClr>
                <a:schemeClr val="tx2">
                  <a:lumMod val="65000"/>
                  <a:lumOff val="35000"/>
                </a:schemeClr>
              </a:buClr>
              <a:buFont typeface="Arial" panose="020B0604020202020204" pitchFamily="34" charset="0"/>
              <a:buChar char="•"/>
            </a:pPr>
            <a:r>
              <a:rPr lang="en-GB" dirty="0"/>
              <a:t>The LC</a:t>
            </a:r>
            <a:r>
              <a:rPr lang="en-GB" baseline="-25000" dirty="0"/>
              <a:t>50</a:t>
            </a:r>
            <a:r>
              <a:rPr lang="en-GB" dirty="0"/>
              <a:t> or EC</a:t>
            </a:r>
            <a:r>
              <a:rPr lang="en-GB" baseline="-25000" dirty="0"/>
              <a:t>50 </a:t>
            </a:r>
            <a:r>
              <a:rPr lang="en-GB" dirty="0"/>
              <a:t>increased as the </a:t>
            </a:r>
            <a:r>
              <a:rPr lang="en-GB" dirty="0" err="1"/>
              <a:t>δP</a:t>
            </a:r>
            <a:r>
              <a:rPr lang="en-GB" dirty="0"/>
              <a:t> or </a:t>
            </a:r>
            <a:r>
              <a:rPr lang="en-GB" dirty="0" err="1"/>
              <a:t>δH</a:t>
            </a:r>
            <a:r>
              <a:rPr lang="en-GB" dirty="0"/>
              <a:t> increased.</a:t>
            </a:r>
          </a:p>
          <a:p>
            <a:pPr marL="182250">
              <a:lnSpc>
                <a:spcPct val="150000"/>
              </a:lnSpc>
              <a:buClr>
                <a:schemeClr val="tx2">
                  <a:lumMod val="65000"/>
                  <a:lumOff val="35000"/>
                </a:schemeClr>
              </a:buClr>
            </a:pPr>
            <a:endParaRPr lang="en-GB" altLang="en-US" dirty="0"/>
          </a:p>
          <a:p>
            <a:pPr marL="182250">
              <a:lnSpc>
                <a:spcPct val="150000"/>
              </a:lnSpc>
              <a:buClr>
                <a:schemeClr val="tx2">
                  <a:lumMod val="65000"/>
                  <a:lumOff val="35000"/>
                </a:schemeClr>
              </a:buClr>
            </a:pPr>
            <a:r>
              <a:rPr lang="en-GB" altLang="en-US" u="sng" dirty="0"/>
              <a:t>			</a:t>
            </a:r>
          </a:p>
          <a:p>
            <a:pPr marL="182250">
              <a:lnSpc>
                <a:spcPct val="150000"/>
              </a:lnSpc>
              <a:buClr>
                <a:schemeClr val="tx2">
                  <a:lumMod val="65000"/>
                  <a:lumOff val="35000"/>
                </a:schemeClr>
              </a:buClr>
            </a:pPr>
            <a:r>
              <a:rPr lang="en-GB" altLang="en-US" sz="1000" baseline="30000" dirty="0"/>
              <a:t>2</a:t>
            </a:r>
            <a:r>
              <a:rPr lang="en-GB" altLang="en-US" sz="1000" dirty="0"/>
              <a:t> ECOSAR v1.11. US EPA., 2012. Estimation Programs Interface Suite™ for Microsoft® Windows, v 4.11. United States Environmental Protection Agency, Washington, DC, USA.</a:t>
            </a:r>
          </a:p>
        </p:txBody>
      </p:sp>
    </p:spTree>
    <p:extLst>
      <p:ext uri="{BB962C8B-B14F-4D97-AF65-F5344CB8AC3E}">
        <p14:creationId xmlns:p14="http://schemas.microsoft.com/office/powerpoint/2010/main" val="214036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1844824"/>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lnSpc>
                <a:spcPct val="150000"/>
              </a:lnSpc>
              <a:buClr>
                <a:schemeClr val="tx2">
                  <a:lumMod val="65000"/>
                  <a:lumOff val="35000"/>
                </a:schemeClr>
              </a:buClr>
            </a:pPr>
            <a:r>
              <a:rPr lang="en-GB" dirty="0"/>
              <a:t>For acute toxicity to Daphnia magna:</a:t>
            </a:r>
          </a:p>
          <a:p>
            <a:pPr marL="182250">
              <a:lnSpc>
                <a:spcPct val="150000"/>
              </a:lnSpc>
              <a:buClr>
                <a:schemeClr val="tx2">
                  <a:lumMod val="65000"/>
                  <a:lumOff val="35000"/>
                </a:schemeClr>
              </a:buClr>
            </a:pPr>
            <a:endParaRPr lang="en-GB" altLang="en-US" dirty="0"/>
          </a:p>
          <a:p>
            <a:pPr marL="182250">
              <a:lnSpc>
                <a:spcPct val="150000"/>
              </a:lnSpc>
              <a:buClr>
                <a:schemeClr val="tx2">
                  <a:lumMod val="65000"/>
                  <a:lumOff val="35000"/>
                </a:schemeClr>
              </a:buClr>
            </a:pPr>
            <a:endParaRPr lang="en-GB" altLang="en-US" dirty="0"/>
          </a:p>
        </p:txBody>
      </p:sp>
      <p:graphicFrame>
        <p:nvGraphicFramePr>
          <p:cNvPr id="2" name="Table 1"/>
          <p:cNvGraphicFramePr>
            <a:graphicFrameLocks noGrp="1"/>
          </p:cNvGraphicFramePr>
          <p:nvPr>
            <p:extLst>
              <p:ext uri="{D42A27DB-BD31-4B8C-83A1-F6EECF244321}">
                <p14:modId xmlns:p14="http://schemas.microsoft.com/office/powerpoint/2010/main" val="433685706"/>
              </p:ext>
            </p:extLst>
          </p:nvPr>
        </p:nvGraphicFramePr>
        <p:xfrm>
          <a:off x="611560" y="2348880"/>
          <a:ext cx="7848875" cy="4179622"/>
        </p:xfrm>
        <a:graphic>
          <a:graphicData uri="http://schemas.openxmlformats.org/drawingml/2006/table">
            <a:tbl>
              <a:tblPr firstRow="1" firstCol="1" bandRow="1"/>
              <a:tblGrid>
                <a:gridCol w="1597108">
                  <a:extLst>
                    <a:ext uri="{9D8B030D-6E8A-4147-A177-3AD203B41FA5}">
                      <a16:colId xmlns:a16="http://schemas.microsoft.com/office/drawing/2014/main" val="903528308"/>
                    </a:ext>
                  </a:extLst>
                </a:gridCol>
                <a:gridCol w="1120119">
                  <a:extLst>
                    <a:ext uri="{9D8B030D-6E8A-4147-A177-3AD203B41FA5}">
                      <a16:colId xmlns:a16="http://schemas.microsoft.com/office/drawing/2014/main" val="3024018111"/>
                    </a:ext>
                  </a:extLst>
                </a:gridCol>
                <a:gridCol w="1171034">
                  <a:extLst>
                    <a:ext uri="{9D8B030D-6E8A-4147-A177-3AD203B41FA5}">
                      <a16:colId xmlns:a16="http://schemas.microsoft.com/office/drawing/2014/main" val="771686326"/>
                    </a:ext>
                  </a:extLst>
                </a:gridCol>
                <a:gridCol w="940579">
                  <a:extLst>
                    <a:ext uri="{9D8B030D-6E8A-4147-A177-3AD203B41FA5}">
                      <a16:colId xmlns:a16="http://schemas.microsoft.com/office/drawing/2014/main" val="965145666"/>
                    </a:ext>
                  </a:extLst>
                </a:gridCol>
                <a:gridCol w="940579">
                  <a:extLst>
                    <a:ext uri="{9D8B030D-6E8A-4147-A177-3AD203B41FA5}">
                      <a16:colId xmlns:a16="http://schemas.microsoft.com/office/drawing/2014/main" val="903275943"/>
                    </a:ext>
                  </a:extLst>
                </a:gridCol>
                <a:gridCol w="1138877">
                  <a:extLst>
                    <a:ext uri="{9D8B030D-6E8A-4147-A177-3AD203B41FA5}">
                      <a16:colId xmlns:a16="http://schemas.microsoft.com/office/drawing/2014/main" val="1559170405"/>
                    </a:ext>
                  </a:extLst>
                </a:gridCol>
                <a:gridCol w="940579">
                  <a:extLst>
                    <a:ext uri="{9D8B030D-6E8A-4147-A177-3AD203B41FA5}">
                      <a16:colId xmlns:a16="http://schemas.microsoft.com/office/drawing/2014/main" val="1262014011"/>
                    </a:ext>
                  </a:extLst>
                </a:gridCol>
              </a:tblGrid>
              <a:tr h="231767">
                <a:tc gridSpan="2">
                  <a:txBody>
                    <a:bodyPr/>
                    <a:lstStyle/>
                    <a:p>
                      <a:pPr algn="ctr">
                        <a:lnSpc>
                          <a:spcPct val="107000"/>
                        </a:lnSpc>
                        <a:spcAft>
                          <a:spcPts val="0"/>
                        </a:spcAft>
                      </a:pPr>
                      <a:r>
                        <a:rPr lang="en-GB"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Regression Statistics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643276029"/>
                  </a:ext>
                </a:extLst>
              </a:tr>
              <a:tr h="231767">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Multiple 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83449082"/>
                  </a:ext>
                </a:extLst>
              </a:tr>
              <a:tr h="231767">
                <a:tc>
                  <a:txBody>
                    <a:bodyPr/>
                    <a:lstStyle/>
                    <a:p>
                      <a:pP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 Square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0.659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700568725"/>
                  </a:ext>
                </a:extLst>
              </a:tr>
              <a:tr h="43649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Adjusted R Square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0.644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859278998"/>
                  </a:ext>
                </a:extLst>
              </a:tr>
              <a:tr h="231767">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Standard Error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0.952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572130828"/>
                  </a:ext>
                </a:extLst>
              </a:tr>
              <a:tr h="243355">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Observations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943323973"/>
                  </a:ext>
                </a:extLst>
              </a:tr>
              <a:tr h="231767">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6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087290"/>
                  </a:ext>
                </a:extLst>
              </a:tr>
              <a:tr h="436494">
                <a:tc>
                  <a:txBody>
                    <a:bodyPr/>
                    <a:lstStyle/>
                    <a:p>
                      <a:pPr algn="ctr">
                        <a:lnSpc>
                          <a:spcPct val="107000"/>
                        </a:lnSpc>
                        <a:spcAft>
                          <a:spcPts val="0"/>
                        </a:spcAft>
                      </a:pPr>
                      <a:r>
                        <a:rPr lang="en-GB" sz="16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Coefficients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Standard Error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 Stat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P-value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Lower 95%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Upper 95%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52988"/>
                  </a:ext>
                </a:extLst>
              </a:tr>
              <a:tr h="436494">
                <a:tc>
                  <a:txBody>
                    <a:bodyPr/>
                    <a:lstStyle/>
                    <a:p>
                      <a:pP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Intercept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9.895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1.594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6.207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3.67E-08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6.714767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13.07634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30068869"/>
                  </a:ext>
                </a:extLst>
              </a:tr>
              <a:tr h="231767">
                <a:tc>
                  <a:txBody>
                    <a:bodyPr/>
                    <a:lstStyle/>
                    <a:p>
                      <a:pPr>
                        <a:lnSpc>
                          <a:spcPct val="107000"/>
                        </a:lnSpc>
                        <a:spcAft>
                          <a:spcPts val="0"/>
                        </a:spcAft>
                      </a:pPr>
                      <a:r>
                        <a:rPr lang="en-GB" sz="1600" dirty="0" err="1"/>
                        <a:t>δD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0.0821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1.73E-10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-0.78077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-0.4528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297928711"/>
                  </a:ext>
                </a:extLst>
              </a:tr>
              <a:tr h="436494">
                <a:tc>
                  <a:txBody>
                    <a:bodyPr/>
                    <a:lstStyle/>
                    <a:p>
                      <a:pPr>
                        <a:lnSpc>
                          <a:spcPct val="107000"/>
                        </a:lnSpc>
                        <a:spcAft>
                          <a:spcPts val="0"/>
                        </a:spcAft>
                      </a:pPr>
                      <a:r>
                        <a:rPr lang="en-GB" sz="1600" dirty="0" err="1"/>
                        <a:t>δP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0.0318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0.213112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-0.02351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r">
                        <a:lnSpc>
                          <a:spcPct val="107000"/>
                        </a:lnSpc>
                        <a:spcAft>
                          <a:spcPts val="0"/>
                        </a:spcAft>
                      </a:pPr>
                      <a:r>
                        <a:rPr lang="en-GB" sz="16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0.10352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52209872"/>
                  </a:ext>
                </a:extLst>
              </a:tr>
              <a:tr h="436494">
                <a:tc>
                  <a:txBody>
                    <a:bodyPr/>
                    <a:lstStyle/>
                    <a:p>
                      <a:pPr>
                        <a:lnSpc>
                          <a:spcPct val="107000"/>
                        </a:lnSpc>
                        <a:spcAft>
                          <a:spcPts val="0"/>
                        </a:spcAft>
                      </a:pPr>
                      <a:r>
                        <a:rPr lang="en-GB" sz="1600" dirty="0" err="1"/>
                        <a:t>δH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0.053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0.0264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2.037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0.045519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0.001103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0.106463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803252"/>
                  </a:ext>
                </a:extLst>
              </a:tr>
            </a:tbl>
          </a:graphicData>
        </a:graphic>
      </p:graphicFrame>
      <p:sp>
        <p:nvSpPr>
          <p:cNvPr id="3" name="TextBox 2"/>
          <p:cNvSpPr txBox="1"/>
          <p:nvPr/>
        </p:nvSpPr>
        <p:spPr>
          <a:xfrm>
            <a:off x="4644008" y="2852936"/>
            <a:ext cx="3096642" cy="923330"/>
          </a:xfrm>
          <a:prstGeom prst="rect">
            <a:avLst/>
          </a:prstGeom>
          <a:noFill/>
        </p:spPr>
        <p:txBody>
          <a:bodyPr wrap="square" rtlCol="0">
            <a:spAutoFit/>
          </a:bodyPr>
          <a:lstStyle/>
          <a:p>
            <a:r>
              <a:rPr lang="en-GB" dirty="0">
                <a:solidFill>
                  <a:srgbClr val="FF0000"/>
                </a:solidFill>
              </a:rPr>
              <a:t>Not a great regression but shows potential, even compared to other methods</a:t>
            </a:r>
          </a:p>
        </p:txBody>
      </p:sp>
    </p:spTree>
    <p:extLst>
      <p:ext uri="{BB962C8B-B14F-4D97-AF65-F5344CB8AC3E}">
        <p14:creationId xmlns:p14="http://schemas.microsoft.com/office/powerpoint/2010/main" val="1507024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96744"/>
          </a:xfrm>
          <a:prstGeom prst="rect">
            <a:avLst/>
          </a:prstGeom>
          <a:noFill/>
        </p:spPr>
      </p:pic>
    </p:spTree>
    <p:extLst>
      <p:ext uri="{BB962C8B-B14F-4D97-AF65-F5344CB8AC3E}">
        <p14:creationId xmlns:p14="http://schemas.microsoft.com/office/powerpoint/2010/main" val="3207421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charset="0"/>
            </a:endParaRPr>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Summary and conclusions</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chemeClr val="tx1"/>
              </a:solidFill>
              <a:effectLst/>
              <a:uLnTx/>
              <a:uFillTx/>
              <a:latin typeface="Arial" charset="0"/>
            </a:endParaRPr>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marR="0" lvl="0" indent="0" defTabSz="914400" eaLnBrk="0" fontAlgn="auto" latinLnBrk="0" hangingPunct="0">
              <a:spcBef>
                <a:spcPts val="0"/>
              </a:spcBef>
              <a:spcAft>
                <a:spcPts val="1800"/>
              </a:spcAft>
              <a:buClr>
                <a:schemeClr val="tx2">
                  <a:lumMod val="65000"/>
                  <a:lumOff val="35000"/>
                </a:schemeClr>
              </a:buClr>
              <a:buSzTx/>
              <a:buFontTx/>
              <a:buNone/>
              <a:tabLst/>
              <a:defRPr/>
            </a:pPr>
            <a:r>
              <a:rPr kumimoji="0" lang="en-GB" b="1" i="0" u="none" strike="noStrike" kern="0" cap="none" spc="0" normalizeH="0" baseline="0" noProof="0" dirty="0">
                <a:ln>
                  <a:noFill/>
                </a:ln>
                <a:solidFill>
                  <a:schemeClr val="tx1"/>
                </a:solidFill>
                <a:effectLst/>
                <a:uLnTx/>
                <a:uFillTx/>
              </a:rPr>
              <a:t>Conclusions:</a:t>
            </a:r>
          </a:p>
          <a:p>
            <a:pPr marL="525150" marR="0" lvl="0" indent="-342900" defTabSz="914400" eaLnBrk="0" fontAlgn="auto" latinLnBrk="0" hangingPunct="0">
              <a:spcBef>
                <a:spcPts val="0"/>
              </a:spcBef>
              <a:spcAft>
                <a:spcPts val="1800"/>
              </a:spcAft>
              <a:buClr>
                <a:schemeClr val="tx2">
                  <a:lumMod val="65000"/>
                  <a:lumOff val="35000"/>
                </a:schemeClr>
              </a:buClr>
              <a:buSzTx/>
              <a:buFont typeface="Arial" panose="020B0604020202020204" pitchFamily="34" charset="0"/>
              <a:buChar char="•"/>
              <a:tabLst/>
              <a:defRPr/>
            </a:pPr>
            <a:r>
              <a:rPr lang="en-GB" kern="0" noProof="0" dirty="0"/>
              <a:t>Regulatory pressures are critical in respect of commercial viability</a:t>
            </a:r>
          </a:p>
          <a:p>
            <a:pPr marL="525150" marR="0" lvl="0" indent="-342900" defTabSz="914400" eaLnBrk="0" fontAlgn="auto" latinLnBrk="0" hangingPunct="0">
              <a:spcBef>
                <a:spcPts val="0"/>
              </a:spcBef>
              <a:spcAft>
                <a:spcPts val="1800"/>
              </a:spcAft>
              <a:buClr>
                <a:schemeClr val="tx2">
                  <a:lumMod val="65000"/>
                  <a:lumOff val="35000"/>
                </a:schemeClr>
              </a:buClr>
              <a:buSzTx/>
              <a:buFont typeface="Arial" panose="020B0604020202020204" pitchFamily="34" charset="0"/>
              <a:buChar char="•"/>
              <a:tabLst/>
              <a:defRPr/>
            </a:pPr>
            <a:r>
              <a:rPr lang="en-GB" kern="0" noProof="0" dirty="0"/>
              <a:t>HSP do relate to hazardous properties for the environment, such as bioaccumulation potential and ecotoxicity.</a:t>
            </a:r>
          </a:p>
          <a:p>
            <a:pPr marL="525150" indent="-342900">
              <a:spcAft>
                <a:spcPts val="1800"/>
              </a:spcAft>
              <a:buClr>
                <a:schemeClr val="tx2">
                  <a:lumMod val="65000"/>
                  <a:lumOff val="35000"/>
                </a:schemeClr>
              </a:buClr>
              <a:buFont typeface="Arial" panose="020B0604020202020204" pitchFamily="34" charset="0"/>
              <a:buChar char="•"/>
              <a:defRPr/>
            </a:pPr>
            <a:r>
              <a:rPr lang="en-GB" kern="0" noProof="0" dirty="0"/>
              <a:t>The use of HSP </a:t>
            </a:r>
            <a:r>
              <a:rPr lang="en-GB" kern="0" dirty="0"/>
              <a:t>allows the property space in respect of desirable solvation properties and undesirable hazards simultaneously.</a:t>
            </a:r>
            <a:endParaRPr kumimoji="0" lang="en-GB" b="0" i="0" u="none" strike="noStrike" kern="0" cap="none" spc="0" normalizeH="0" baseline="0" noProof="0" dirty="0">
              <a:ln>
                <a:noFill/>
              </a:ln>
              <a:solidFill>
                <a:schemeClr val="tx1"/>
              </a:solidFill>
              <a:effectLst/>
              <a:uLnTx/>
              <a:uFillTx/>
            </a:endParaRPr>
          </a:p>
          <a:p>
            <a:pPr marL="182250" marR="0" lvl="0" indent="0" defTabSz="914400" eaLnBrk="0" fontAlgn="auto" latinLnBrk="0" hangingPunct="0">
              <a:spcBef>
                <a:spcPts val="0"/>
              </a:spcBef>
              <a:spcAft>
                <a:spcPts val="1800"/>
              </a:spcAft>
              <a:buClr>
                <a:schemeClr val="tx2">
                  <a:lumMod val="65000"/>
                  <a:lumOff val="35000"/>
                </a:schemeClr>
              </a:buClr>
              <a:buSzTx/>
              <a:buFontTx/>
              <a:buNone/>
              <a:tabLst/>
              <a:defRPr/>
            </a:pPr>
            <a:r>
              <a:rPr lang="en-GB" b="1" kern="0" dirty="0"/>
              <a:t>Future p</a:t>
            </a:r>
            <a:r>
              <a:rPr kumimoji="0" lang="en-GB" b="1" i="0" u="none" strike="noStrike" kern="0" cap="none" spc="0" normalizeH="0" baseline="0" noProof="0" dirty="0" err="1">
                <a:ln>
                  <a:noFill/>
                </a:ln>
                <a:solidFill>
                  <a:schemeClr val="tx1"/>
                </a:solidFill>
                <a:effectLst/>
                <a:uLnTx/>
                <a:uFillTx/>
              </a:rPr>
              <a:t>ossibilities</a:t>
            </a:r>
            <a:r>
              <a:rPr kumimoji="0" lang="en-GB" b="1" i="0" u="none" strike="noStrike" kern="0" cap="none" spc="0" normalizeH="0" baseline="0" noProof="0" dirty="0">
                <a:ln>
                  <a:noFill/>
                </a:ln>
                <a:solidFill>
                  <a:schemeClr val="tx1"/>
                </a:solidFill>
                <a:effectLst/>
                <a:uLnTx/>
                <a:uFillTx/>
              </a:rPr>
              <a:t>:</a:t>
            </a:r>
          </a:p>
          <a:p>
            <a:pPr marL="468000" marR="0" lvl="0" indent="-285750" defTabSz="914400" eaLnBrk="0" fontAlgn="auto" latinLnBrk="0" hangingPunct="0">
              <a:spcBef>
                <a:spcPts val="0"/>
              </a:spcBef>
              <a:spcAft>
                <a:spcPts val="1800"/>
              </a:spcAft>
              <a:buClr>
                <a:schemeClr val="tx2">
                  <a:lumMod val="65000"/>
                  <a:lumOff val="35000"/>
                </a:schemeClr>
              </a:buClr>
              <a:buSzTx/>
              <a:buFont typeface="Wingdings" panose="05000000000000000000" pitchFamily="2" charset="2"/>
              <a:buChar char="§"/>
              <a:tabLst/>
              <a:defRPr/>
            </a:pPr>
            <a:r>
              <a:rPr kumimoji="0" lang="en-GB" b="0" i="0" u="none" strike="noStrike" kern="0" cap="none" spc="0" normalizeH="0" baseline="0" noProof="0" dirty="0">
                <a:ln>
                  <a:noFill/>
                </a:ln>
                <a:solidFill>
                  <a:schemeClr val="tx1"/>
                </a:solidFill>
                <a:effectLst/>
                <a:uLnTx/>
                <a:uFillTx/>
              </a:rPr>
              <a:t>Investigate level of interest;</a:t>
            </a:r>
          </a:p>
          <a:p>
            <a:pPr marL="468000" marR="0" lvl="0" indent="-285750" defTabSz="914400" eaLnBrk="0" fontAlgn="auto" latinLnBrk="0" hangingPunct="0">
              <a:spcBef>
                <a:spcPts val="0"/>
              </a:spcBef>
              <a:spcAft>
                <a:spcPts val="1800"/>
              </a:spcAft>
              <a:buClr>
                <a:schemeClr val="tx2">
                  <a:lumMod val="65000"/>
                  <a:lumOff val="35000"/>
                </a:schemeClr>
              </a:buClr>
              <a:buSzTx/>
              <a:buFont typeface="Wingdings" panose="05000000000000000000" pitchFamily="2" charset="2"/>
              <a:buChar char="§"/>
              <a:tabLst/>
              <a:defRPr/>
            </a:pPr>
            <a:r>
              <a:rPr kumimoji="0" lang="en-GB" b="0" i="0" u="none" strike="noStrike" kern="0" cap="none" spc="0" normalizeH="0" baseline="0" noProof="0" dirty="0">
                <a:ln>
                  <a:noFill/>
                </a:ln>
                <a:solidFill>
                  <a:schemeClr val="tx1"/>
                </a:solidFill>
                <a:effectLst/>
                <a:uLnTx/>
                <a:uFillTx/>
              </a:rPr>
              <a:t>Apply same principles to discovery of new substances as solvents;</a:t>
            </a:r>
          </a:p>
          <a:p>
            <a:pPr marL="468000" marR="0" lvl="0" indent="-285750" defTabSz="914400" eaLnBrk="0" fontAlgn="auto" latinLnBrk="0" hangingPunct="0">
              <a:spcBef>
                <a:spcPts val="0"/>
              </a:spcBef>
              <a:spcAft>
                <a:spcPts val="1800"/>
              </a:spcAft>
              <a:buClr>
                <a:schemeClr val="tx2">
                  <a:lumMod val="65000"/>
                  <a:lumOff val="35000"/>
                </a:schemeClr>
              </a:buClr>
              <a:buSzTx/>
              <a:buFont typeface="Wingdings" panose="05000000000000000000" pitchFamily="2" charset="2"/>
              <a:buChar char="§"/>
              <a:tabLst/>
              <a:defRPr/>
            </a:pPr>
            <a:r>
              <a:rPr lang="en-GB" kern="0" dirty="0"/>
              <a:t>Examine ways to express the relationships quantitatively</a:t>
            </a:r>
            <a:r>
              <a:rPr kumimoji="0" lang="en-GB" b="0" i="0" u="none" strike="noStrike" kern="0" cap="none" spc="0" normalizeH="0" baseline="0" noProof="0" dirty="0">
                <a:ln>
                  <a:noFill/>
                </a:ln>
                <a:solidFill>
                  <a:schemeClr val="tx1"/>
                </a:solidFill>
                <a:effectLst/>
                <a:uLnTx/>
                <a:uFillTx/>
              </a:rPr>
              <a:t>.</a:t>
            </a:r>
          </a:p>
        </p:txBody>
      </p:sp>
      <p:sp>
        <p:nvSpPr>
          <p:cNvPr id="2" name="TextBox 1"/>
          <p:cNvSpPr txBox="1"/>
          <p:nvPr/>
        </p:nvSpPr>
        <p:spPr>
          <a:xfrm>
            <a:off x="2915816" y="5614744"/>
            <a:ext cx="511256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4788024" y="620688"/>
            <a:ext cx="3384376" cy="7463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3196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4294967295"/>
          </p:nvPr>
        </p:nvSpPr>
        <p:spPr>
          <a:xfrm>
            <a:off x="0" y="4221163"/>
            <a:ext cx="9144000" cy="647700"/>
          </a:xfrm>
        </p:spPr>
        <p:txBody>
          <a:bodyPr anchor="ctr" anchorCtr="0">
            <a:normAutofit fontScale="25000" lnSpcReduction="20000"/>
          </a:bodyPr>
          <a:lstStyle/>
          <a:p>
            <a:pPr algn="ctr">
              <a:lnSpc>
                <a:spcPct val="150000"/>
              </a:lnSpc>
              <a:spcBef>
                <a:spcPct val="40000"/>
              </a:spcBef>
              <a:buNone/>
            </a:pPr>
            <a:endParaRPr lang="en-GB" sz="2400" b="1" dirty="0">
              <a:latin typeface="Verdana" pitchFamily="34" charset="0"/>
              <a:ea typeface="Verdana" pitchFamily="34" charset="0"/>
              <a:cs typeface="Verdana" pitchFamily="34" charset="0"/>
            </a:endParaRPr>
          </a:p>
          <a:p>
            <a:pPr marL="0" indent="0" algn="ctr">
              <a:lnSpc>
                <a:spcPct val="150000"/>
              </a:lnSpc>
              <a:spcBef>
                <a:spcPct val="40000"/>
              </a:spcBef>
              <a:buNone/>
            </a:pPr>
            <a:r>
              <a:rPr lang="en-GB" sz="4800" b="1" spc="100" dirty="0">
                <a:solidFill>
                  <a:srgbClr val="31849B"/>
                </a:solidFill>
                <a:latin typeface="Wingdings"/>
                <a:ea typeface="Calibri"/>
                <a:cs typeface="Times New Roman"/>
              </a:rPr>
              <a:t>n </a:t>
            </a:r>
            <a:r>
              <a:rPr lang="en-GB" sz="4800" b="1" dirty="0">
                <a:latin typeface="Verdana" panose="020B0604030504040204" pitchFamily="34" charset="0"/>
                <a:ea typeface="Verdana" panose="020B0604030504040204" pitchFamily="34" charset="0"/>
                <a:cs typeface="Verdana" panose="020B0604030504040204" pitchFamily="34" charset="0"/>
              </a:rPr>
              <a:t>Author: </a:t>
            </a:r>
            <a:r>
              <a:rPr lang="en-GB" sz="4800" dirty="0">
                <a:latin typeface="Verdana" panose="020B0604030504040204" pitchFamily="34" charset="0"/>
                <a:ea typeface="Verdana" panose="020B0604030504040204" pitchFamily="34" charset="0"/>
                <a:cs typeface="Verdana" panose="020B0604030504040204" pitchFamily="34" charset="0"/>
              </a:rPr>
              <a:t>P.R. Fisk, M.J. Crookes and B.L. Barnes, Peter Fisk Associates</a:t>
            </a:r>
            <a:r>
              <a:rPr lang="en-GB" sz="4800" b="1" dirty="0">
                <a:latin typeface="Verdana" panose="020B0604030504040204" pitchFamily="34" charset="0"/>
                <a:ea typeface="Verdana" panose="020B0604030504040204" pitchFamily="34" charset="0"/>
                <a:cs typeface="Verdana" panose="020B0604030504040204" pitchFamily="34" charset="0"/>
              </a:rPr>
              <a:t> </a:t>
            </a:r>
            <a:r>
              <a:rPr lang="en-GB" sz="4800" b="1" spc="100" dirty="0">
                <a:solidFill>
                  <a:srgbClr val="31849B"/>
                </a:solidFill>
                <a:latin typeface="Wingdings"/>
                <a:ea typeface="Calibri"/>
                <a:cs typeface="Times New Roman"/>
              </a:rPr>
              <a:t>n</a:t>
            </a:r>
            <a:r>
              <a:rPr lang="en-GB" sz="4800" b="1" dirty="0"/>
              <a:t> </a:t>
            </a:r>
            <a:r>
              <a:rPr lang="en-GB" sz="4800" b="1" dirty="0">
                <a:latin typeface="Verdana" panose="020B0604030504040204" pitchFamily="34" charset="0"/>
                <a:ea typeface="Verdana" panose="020B0604030504040204" pitchFamily="34" charset="0"/>
                <a:cs typeface="Verdana" panose="020B0604030504040204" pitchFamily="34" charset="0"/>
              </a:rPr>
              <a:t>Date: </a:t>
            </a:r>
            <a:r>
              <a:rPr lang="en-GB" sz="4800" dirty="0">
                <a:latin typeface="Verdana" panose="020B0604030504040204" pitchFamily="34" charset="0"/>
                <a:ea typeface="Verdana" panose="020B0604030504040204" pitchFamily="34" charset="0"/>
                <a:cs typeface="Verdana" panose="020B0604030504040204" pitchFamily="34" charset="0"/>
              </a:rPr>
              <a:t>6</a:t>
            </a:r>
            <a:r>
              <a:rPr lang="en-GB" sz="4800" baseline="30000" dirty="0">
                <a:latin typeface="Verdana" panose="020B0604030504040204" pitchFamily="34" charset="0"/>
                <a:ea typeface="Verdana" panose="020B0604030504040204" pitchFamily="34" charset="0"/>
                <a:cs typeface="Verdana" panose="020B0604030504040204" pitchFamily="34" charset="0"/>
              </a:rPr>
              <a:t>th</a:t>
            </a:r>
            <a:r>
              <a:rPr lang="en-GB" sz="4800" dirty="0">
                <a:latin typeface="Verdana" panose="020B0604030504040204" pitchFamily="34" charset="0"/>
                <a:ea typeface="Verdana" panose="020B0604030504040204" pitchFamily="34" charset="0"/>
                <a:cs typeface="Verdana" panose="020B0604030504040204" pitchFamily="34" charset="0"/>
              </a:rPr>
              <a:t> April 2017</a:t>
            </a:r>
            <a:r>
              <a:rPr lang="en-GB" sz="4800" b="1" dirty="0">
                <a:latin typeface="Verdana" panose="020B0604030504040204" pitchFamily="34" charset="0"/>
                <a:ea typeface="Verdana" panose="020B0604030504040204" pitchFamily="34" charset="0"/>
                <a:cs typeface="Verdana" panose="020B0604030504040204" pitchFamily="34" charset="0"/>
              </a:rPr>
              <a:t>  </a:t>
            </a:r>
          </a:p>
          <a:p>
            <a:pPr marL="0" indent="0" algn="ctr">
              <a:lnSpc>
                <a:spcPct val="150000"/>
              </a:lnSpc>
              <a:spcBef>
                <a:spcPct val="40000"/>
              </a:spcBef>
              <a:buNone/>
            </a:pPr>
            <a:r>
              <a:rPr lang="en-GB" sz="4800" b="1" spc="100" dirty="0">
                <a:solidFill>
                  <a:srgbClr val="31849B"/>
                </a:solidFill>
                <a:latin typeface="Wingdings"/>
                <a:ea typeface="Calibri"/>
                <a:cs typeface="Times New Roman"/>
              </a:rPr>
              <a:t>n</a:t>
            </a:r>
            <a:r>
              <a:rPr lang="en-GB" sz="4800" b="1" dirty="0"/>
              <a:t> </a:t>
            </a:r>
            <a:r>
              <a:rPr lang="en-GB" sz="4800" b="1" dirty="0">
                <a:latin typeface="Verdana" panose="020B0604030504040204" pitchFamily="34" charset="0"/>
                <a:ea typeface="Verdana" panose="020B0604030504040204" pitchFamily="34" charset="0"/>
                <a:cs typeface="Verdana" panose="020B0604030504040204" pitchFamily="34" charset="0"/>
              </a:rPr>
              <a:t>Email: </a:t>
            </a:r>
            <a:r>
              <a:rPr lang="en-GB" sz="4800" dirty="0">
                <a:latin typeface="Verdana" panose="020B0604030504040204" pitchFamily="34" charset="0"/>
                <a:ea typeface="Verdana" panose="020B0604030504040204" pitchFamily="34" charset="0"/>
                <a:cs typeface="Verdana" panose="020B0604030504040204" pitchFamily="34" charset="0"/>
              </a:rPr>
              <a:t>peter.fisk@pfagroup.eu</a:t>
            </a:r>
            <a:endParaRPr lang="en-GB" sz="48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Bef>
                <a:spcPct val="40000"/>
              </a:spcBef>
              <a:buFont typeface="Wingdings" panose="05000000000000000000" pitchFamily="2" charset="2"/>
              <a:buChar char="n"/>
            </a:pPr>
            <a:endParaRPr lang="en-GB" sz="27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spcBef>
                <a:spcPct val="40000"/>
              </a:spcBef>
              <a:buFont typeface="Wingdings" panose="05000000000000000000" pitchFamily="2" charset="2"/>
              <a:buChar char="n"/>
            </a:pPr>
            <a:endParaRPr lang="en-GB" altLang="en-US" sz="1200" dirty="0">
              <a:latin typeface="Calibri" pitchFamily="34" charset="0"/>
            </a:endParaRPr>
          </a:p>
        </p:txBody>
      </p:sp>
      <p:cxnSp>
        <p:nvCxnSpPr>
          <p:cNvPr id="9" name="Straight Connector 8"/>
          <p:cNvCxnSpPr/>
          <p:nvPr/>
        </p:nvCxnSpPr>
        <p:spPr>
          <a:xfrm>
            <a:off x="755576" y="3861048"/>
            <a:ext cx="7632848" cy="0"/>
          </a:xfrm>
          <a:prstGeom prst="line">
            <a:avLst/>
          </a:prstGeom>
          <a:ln>
            <a:solidFill>
              <a:srgbClr val="00758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6751" y="2420888"/>
            <a:ext cx="7632848" cy="1368152"/>
          </a:xfrm>
          <a:prstGeom prst="rect">
            <a:avLst/>
          </a:prstGeom>
          <a:noFill/>
        </p:spPr>
        <p:txBody>
          <a:bodyPr wrap="squar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Thank you</a:t>
            </a:r>
          </a:p>
        </p:txBody>
      </p:sp>
      <p:pic>
        <p:nvPicPr>
          <p:cNvPr id="3" name="Picture 2"/>
          <p:cNvPicPr>
            <a:picLocks noChangeAspect="1"/>
          </p:cNvPicPr>
          <p:nvPr/>
        </p:nvPicPr>
        <p:blipFill>
          <a:blip r:embed="rId3"/>
          <a:stretch>
            <a:fillRect/>
          </a:stretch>
        </p:blipFill>
        <p:spPr>
          <a:xfrm>
            <a:off x="4572000" y="1834365"/>
            <a:ext cx="2627784" cy="308800"/>
          </a:xfrm>
          <a:prstGeom prst="rect">
            <a:avLst/>
          </a:prstGeom>
        </p:spPr>
      </p:pic>
    </p:spTree>
    <p:extLst>
      <p:ext uri="{BB962C8B-B14F-4D97-AF65-F5344CB8AC3E}">
        <p14:creationId xmlns:p14="http://schemas.microsoft.com/office/powerpoint/2010/main" val="29834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Significance of this work 1</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 name="TextBox 1"/>
          <p:cNvSpPr txBox="1">
            <a:spLocks noChangeArrowheads="1"/>
          </p:cNvSpPr>
          <p:nvPr/>
        </p:nvSpPr>
        <p:spPr bwMode="auto">
          <a:xfrm>
            <a:off x="395536" y="1916833"/>
            <a:ext cx="8352928" cy="46085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sz="2000" dirty="0"/>
              <a:t>Hazards of substances to organisms in the environment relate strongly to their uptake from their immediate surroundings, and from water, sediment, or soil in particular. </a:t>
            </a:r>
          </a:p>
          <a:p>
            <a:pPr marL="182250">
              <a:buClr>
                <a:schemeClr val="tx2">
                  <a:lumMod val="65000"/>
                  <a:lumOff val="35000"/>
                </a:schemeClr>
              </a:buClr>
            </a:pPr>
            <a:endParaRPr lang="en-GB" sz="2000" dirty="0"/>
          </a:p>
          <a:p>
            <a:pPr marL="468000" indent="-285750">
              <a:buClr>
                <a:schemeClr val="tx2">
                  <a:lumMod val="65000"/>
                  <a:lumOff val="35000"/>
                </a:schemeClr>
              </a:buClr>
              <a:buFont typeface="Wingdings" panose="05000000000000000000" pitchFamily="2" charset="2"/>
              <a:buChar char="§"/>
            </a:pPr>
            <a:r>
              <a:rPr lang="en-GB" sz="2000" dirty="0"/>
              <a:t>These can have a controlling influence on the risk management of substances, particularly for non-degradable substances. </a:t>
            </a:r>
          </a:p>
          <a:p>
            <a:pPr marL="468000" indent="-285750">
              <a:buClr>
                <a:schemeClr val="tx2">
                  <a:lumMod val="65000"/>
                  <a:lumOff val="35000"/>
                </a:schemeClr>
              </a:buClr>
              <a:buFont typeface="Wingdings" panose="05000000000000000000" pitchFamily="2" charset="2"/>
              <a:buChar char="§"/>
            </a:pPr>
            <a:endParaRPr lang="en-GB" sz="2000" dirty="0"/>
          </a:p>
          <a:p>
            <a:pPr marL="468000" indent="-285750">
              <a:buClr>
                <a:schemeClr val="tx2">
                  <a:lumMod val="65000"/>
                  <a:lumOff val="35000"/>
                </a:schemeClr>
              </a:buClr>
              <a:buFont typeface="Wingdings" panose="05000000000000000000" pitchFamily="2" charset="2"/>
              <a:buChar char="§"/>
            </a:pPr>
            <a:r>
              <a:rPr lang="en-GB" sz="2000" dirty="0"/>
              <a:t>Therefore, </a:t>
            </a:r>
            <a:r>
              <a:rPr lang="en-GB" sz="2000" b="1" dirty="0"/>
              <a:t>selection and development of solvent systems needs to take hazard to the environment and mammals </a:t>
            </a:r>
            <a:r>
              <a:rPr lang="en-GB" sz="2000" dirty="0"/>
              <a:t>into account.</a:t>
            </a:r>
          </a:p>
        </p:txBody>
      </p:sp>
    </p:spTree>
    <p:extLst>
      <p:ext uri="{BB962C8B-B14F-4D97-AF65-F5344CB8AC3E}">
        <p14:creationId xmlns:p14="http://schemas.microsoft.com/office/powerpoint/2010/main" val="10782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dirty="0"/>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Significance of this work 2</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Complex molecular behaviour is often described in terms of a single number (such as </a:t>
            </a:r>
            <a:r>
              <a:rPr lang="en-GB" dirty="0" err="1"/>
              <a:t>K</a:t>
            </a:r>
            <a:r>
              <a:rPr lang="en-GB" baseline="-25000" dirty="0" err="1"/>
              <a:t>ow</a:t>
            </a:r>
            <a:r>
              <a:rPr lang="en-GB" baseline="-25000" dirty="0"/>
              <a:t> </a:t>
            </a:r>
            <a:r>
              <a:rPr lang="en-GB" dirty="0"/>
              <a:t>(= P</a:t>
            </a:r>
            <a:r>
              <a:rPr lang="en-GB" sz="1600" dirty="0"/>
              <a:t>ow</a:t>
            </a:r>
            <a:r>
              <a:rPr lang="en-GB" dirty="0"/>
              <a:t>), the octanol-water partition coefficient), using quantitative structure-activity relationships (QSAR).</a:t>
            </a:r>
          </a:p>
          <a:p>
            <a:pPr marL="182250">
              <a:buClr>
                <a:schemeClr val="tx2">
                  <a:lumMod val="65000"/>
                  <a:lumOff val="35000"/>
                </a:schemeClr>
              </a:buClr>
            </a:pPr>
            <a:r>
              <a:rPr lang="en-GB" dirty="0"/>
              <a:t> </a:t>
            </a:r>
          </a:p>
          <a:p>
            <a:pPr marL="468000" indent="-285750">
              <a:buClr>
                <a:schemeClr val="tx2">
                  <a:lumMod val="65000"/>
                  <a:lumOff val="35000"/>
                </a:schemeClr>
              </a:buClr>
              <a:buFont typeface="Wingdings" panose="05000000000000000000" pitchFamily="2" charset="2"/>
              <a:buChar char="§"/>
            </a:pPr>
            <a:r>
              <a:rPr lang="en-GB" dirty="0"/>
              <a:t>Very different substances in physicochemical terms may share the same value of </a:t>
            </a:r>
            <a:r>
              <a:rPr lang="en-GB" dirty="0" err="1"/>
              <a:t>K</a:t>
            </a:r>
            <a:r>
              <a:rPr lang="en-GB" baseline="-25000" dirty="0" err="1"/>
              <a:t>ow</a:t>
            </a:r>
            <a:r>
              <a:rPr lang="en-GB" dirty="0"/>
              <a:t> (= P</a:t>
            </a:r>
            <a:r>
              <a:rPr lang="en-GB" sz="1600" dirty="0"/>
              <a:t>ow</a:t>
            </a:r>
            <a:r>
              <a:rPr lang="en-GB" dirty="0"/>
              <a:t>), for example due to differing solubilities. </a:t>
            </a:r>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r>
              <a:rPr lang="en-GB" b="1" dirty="0"/>
              <a:t>HSP may offer a more insightful approach, particularly for properties related to affinity of a molecule with a matrix</a:t>
            </a:r>
            <a:r>
              <a:rPr lang="en-GB" dirty="0"/>
              <a:t>; </a:t>
            </a:r>
          </a:p>
          <a:p>
            <a:pPr marL="468000" indent="-285750">
              <a:buClr>
                <a:schemeClr val="tx2">
                  <a:lumMod val="65000"/>
                  <a:lumOff val="35000"/>
                </a:schemeClr>
              </a:buClr>
              <a:buFont typeface="Wingdings" panose="05000000000000000000" pitchFamily="2" charset="2"/>
              <a:buChar char="§"/>
            </a:pPr>
            <a:endParaRPr lang="en-GB" dirty="0"/>
          </a:p>
          <a:p>
            <a:pPr marL="468000">
              <a:buClr>
                <a:schemeClr val="tx2">
                  <a:lumMod val="65000"/>
                  <a:lumOff val="35000"/>
                </a:schemeClr>
              </a:buClr>
              <a:buFont typeface="Wingdings" panose="05000000000000000000" pitchFamily="2" charset="2"/>
              <a:buChar char="Ø"/>
            </a:pPr>
            <a:r>
              <a:rPr lang="en-GB" i="1" dirty="0"/>
              <a:t>These are related to processes such as solubility, transfer into and across cell walls and membranes, solubility in fat, adsorption to surfaces such as that of soil, and related underlying science. </a:t>
            </a:r>
          </a:p>
          <a:p>
            <a:pPr marL="468000">
              <a:buClr>
                <a:schemeClr val="tx2">
                  <a:lumMod val="65000"/>
                  <a:lumOff val="35000"/>
                </a:schemeClr>
              </a:buClr>
              <a:buFont typeface="Wingdings" panose="05000000000000000000" pitchFamily="2" charset="2"/>
              <a:buChar char="Ø"/>
            </a:pPr>
            <a:r>
              <a:rPr lang="en-GB" i="1" dirty="0"/>
              <a:t>Whereas parameters such as </a:t>
            </a:r>
            <a:r>
              <a:rPr lang="en-GB" i="1" dirty="0" err="1"/>
              <a:t>K</a:t>
            </a:r>
            <a:r>
              <a:rPr lang="en-GB" i="1" baseline="-25000" dirty="0" err="1"/>
              <a:t>ow</a:t>
            </a:r>
            <a:r>
              <a:rPr lang="en-GB" i="1" dirty="0"/>
              <a:t> are only a surrogate for other phenomena, HSP provide an indication of affinity parameters.</a:t>
            </a:r>
          </a:p>
          <a:p>
            <a:pPr marL="1210950" lvl="1">
              <a:buClr>
                <a:schemeClr val="tx2">
                  <a:lumMod val="65000"/>
                  <a:lumOff val="35000"/>
                </a:schemeClr>
              </a:buClr>
              <a:buFont typeface="Wingdings" panose="05000000000000000000" pitchFamily="2" charset="2"/>
              <a:buChar char="§"/>
            </a:pPr>
            <a:endParaRPr lang="en-GB" dirty="0"/>
          </a:p>
        </p:txBody>
      </p:sp>
    </p:spTree>
    <p:extLst>
      <p:ext uri="{BB962C8B-B14F-4D97-AF65-F5344CB8AC3E}">
        <p14:creationId xmlns:p14="http://schemas.microsoft.com/office/powerpoint/2010/main" val="16646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Significance of this work 3</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This is an initial survey to investigate whether the Hansen parameters are useful for description of bioconcentration in fish, and toxicity of substances in simple screening tests for fish, </a:t>
            </a:r>
            <a:r>
              <a:rPr lang="en-GB" i="1" dirty="0"/>
              <a:t>Daphnia</a:t>
            </a:r>
            <a:r>
              <a:rPr lang="en-GB" dirty="0"/>
              <a:t> and algae. </a:t>
            </a:r>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r>
              <a:rPr lang="en-GB" dirty="0"/>
              <a:t>Toxicity to fish, </a:t>
            </a:r>
            <a:r>
              <a:rPr lang="en-GB" i="1" dirty="0"/>
              <a:t>Daphnia</a:t>
            </a:r>
            <a:r>
              <a:rPr lang="en-GB" dirty="0"/>
              <a:t> and algae may also be considered initially as a process of the body burden inducing adverse effects. </a:t>
            </a:r>
          </a:p>
          <a:p>
            <a:pPr marL="468000" indent="-285750">
              <a:buClr>
                <a:schemeClr val="tx2">
                  <a:lumMod val="65000"/>
                  <a:lumOff val="35000"/>
                </a:schemeClr>
              </a:buClr>
              <a:buFont typeface="Wingdings" panose="05000000000000000000" pitchFamily="2" charset="2"/>
              <a:buChar char="§"/>
            </a:pPr>
            <a:endParaRPr lang="en-GB" dirty="0"/>
          </a:p>
          <a:p>
            <a:pPr marL="182250">
              <a:buClr>
                <a:schemeClr val="tx2">
                  <a:lumMod val="65000"/>
                  <a:lumOff val="35000"/>
                </a:schemeClr>
              </a:buClr>
            </a:pPr>
            <a:r>
              <a:rPr lang="en-GB" dirty="0"/>
              <a:t>The present work explores the predictability of these properties and discusses the successes and limitations identified.</a:t>
            </a:r>
          </a:p>
        </p:txBody>
      </p:sp>
    </p:spTree>
    <p:extLst>
      <p:ext uri="{BB962C8B-B14F-4D97-AF65-F5344CB8AC3E}">
        <p14:creationId xmlns:p14="http://schemas.microsoft.com/office/powerpoint/2010/main" val="993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Significance of this work 4</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Why could this work be of interest? </a:t>
            </a:r>
          </a:p>
          <a:p>
            <a:pPr marL="182250">
              <a:buClr>
                <a:schemeClr val="tx2">
                  <a:lumMod val="65000"/>
                  <a:lumOff val="35000"/>
                </a:schemeClr>
              </a:buClr>
            </a:pPr>
            <a:endParaRPr lang="en-GB" dirty="0"/>
          </a:p>
          <a:p>
            <a:pPr marL="468000" indent="-285750">
              <a:buClr>
                <a:schemeClr val="tx2">
                  <a:lumMod val="65000"/>
                  <a:lumOff val="35000"/>
                </a:schemeClr>
              </a:buClr>
              <a:buFont typeface="Wingdings" panose="05000000000000000000" pitchFamily="2" charset="2"/>
              <a:buChar char="§"/>
            </a:pPr>
            <a:r>
              <a:rPr lang="en-GB" b="1" dirty="0"/>
              <a:t>One particular benefit of the use of HSP is the possibility to examine the property space in respect of desirable solvation properties and undesirable hazards simultaneously.</a:t>
            </a:r>
          </a:p>
          <a:p>
            <a:pPr marL="182250">
              <a:buClr>
                <a:schemeClr val="tx2">
                  <a:lumMod val="65000"/>
                  <a:lumOff val="35000"/>
                </a:schemeClr>
              </a:buClr>
            </a:pPr>
            <a:r>
              <a:rPr lang="en-GB" dirty="0"/>
              <a:t> </a:t>
            </a:r>
          </a:p>
          <a:p>
            <a:pPr marL="468000" indent="-285750">
              <a:buClr>
                <a:schemeClr val="tx2">
                  <a:lumMod val="65000"/>
                  <a:lumOff val="35000"/>
                </a:schemeClr>
              </a:buClr>
              <a:buFont typeface="Wingdings" panose="05000000000000000000" pitchFamily="2" charset="2"/>
              <a:buChar char="§"/>
            </a:pPr>
            <a:r>
              <a:rPr lang="en-GB" dirty="0"/>
              <a:t>Are there no-go areas for choice of solvent? </a:t>
            </a:r>
          </a:p>
          <a:p>
            <a:pPr marL="468000" indent="-285750">
              <a:buClr>
                <a:schemeClr val="tx2">
                  <a:lumMod val="65000"/>
                  <a:lumOff val="35000"/>
                </a:schemeClr>
              </a:buClr>
              <a:buFont typeface="Wingdings" panose="05000000000000000000" pitchFamily="2" charset="2"/>
              <a:buChar char="§"/>
            </a:pPr>
            <a:endParaRPr lang="en-GB" dirty="0"/>
          </a:p>
          <a:p>
            <a:pPr marL="1210950" lvl="1">
              <a:buClr>
                <a:schemeClr val="tx2">
                  <a:lumMod val="65000"/>
                  <a:lumOff val="35000"/>
                </a:schemeClr>
              </a:buClr>
              <a:buFont typeface="Wingdings" panose="05000000000000000000" pitchFamily="2" charset="2"/>
              <a:buChar char="§"/>
            </a:pPr>
            <a:r>
              <a:rPr lang="en-GB" dirty="0"/>
              <a:t>This is particularly important when considering how to replace an unacceptable substance.</a:t>
            </a:r>
          </a:p>
        </p:txBody>
      </p:sp>
    </p:spTree>
    <p:extLst>
      <p:ext uri="{BB962C8B-B14F-4D97-AF65-F5344CB8AC3E}">
        <p14:creationId xmlns:p14="http://schemas.microsoft.com/office/powerpoint/2010/main" val="7509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Date Placeholder 2"/>
          <p:cNvSpPr>
            <a:spLocks noGrp="1"/>
          </p:cNvSpPr>
          <p:nvPr>
            <p:ph type="dt" sz="half" idx="10"/>
          </p:nvPr>
        </p:nvSpPr>
        <p:spPr/>
        <p:txBody>
          <a:bodyPr/>
          <a:lstStyle/>
          <a:p>
            <a:pPr>
              <a:defRPr/>
            </a:pPr>
            <a:endParaRPr lang="en-GB"/>
          </a:p>
        </p:txBody>
      </p:sp>
      <p:sp>
        <p:nvSpPr>
          <p:cNvPr id="4" name="TextBox 3"/>
          <p:cNvSpPr txBox="1"/>
          <p:nvPr/>
        </p:nvSpPr>
        <p:spPr>
          <a:xfrm>
            <a:off x="2653898" y="3654188"/>
            <a:ext cx="3600400" cy="584775"/>
          </a:xfrm>
          <a:prstGeom prst="rect">
            <a:avLst/>
          </a:prstGeom>
          <a:noFill/>
        </p:spPr>
        <p:txBody>
          <a:bodyPr wrap="square" rtlCol="0">
            <a:spAutoFit/>
          </a:bodyPr>
          <a:lstStyle/>
          <a:p>
            <a:r>
              <a:rPr lang="en-GB" sz="3200" b="1" dirty="0"/>
              <a:t>Regulatory context</a:t>
            </a:r>
          </a:p>
        </p:txBody>
      </p:sp>
    </p:spTree>
    <p:extLst>
      <p:ext uri="{BB962C8B-B14F-4D97-AF65-F5344CB8AC3E}">
        <p14:creationId xmlns:p14="http://schemas.microsoft.com/office/powerpoint/2010/main" val="98899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627313" y="4005263"/>
            <a:ext cx="5113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sp>
        <p:nvSpPr>
          <p:cNvPr id="4101" name="Rectangle 7"/>
          <p:cNvSpPr>
            <a:spLocks noGrp="1" noChangeArrowheads="1"/>
          </p:cNvSpPr>
          <p:nvPr>
            <p:ph type="title"/>
          </p:nvPr>
        </p:nvSpPr>
        <p:spPr>
          <a:xfrm>
            <a:off x="1691680" y="874782"/>
            <a:ext cx="5616575" cy="764784"/>
          </a:xfrm>
        </p:spPr>
        <p:txBody>
          <a:bodyPr/>
          <a:lstStyle/>
          <a:p>
            <a:r>
              <a:rPr lang="en-GB" altLang="en-US" sz="2800" b="1" dirty="0">
                <a:solidFill>
                  <a:srgbClr val="007581"/>
                </a:solidFill>
                <a:latin typeface="Verdana" pitchFamily="34" charset="0"/>
                <a:ea typeface="Verdana" pitchFamily="34" charset="0"/>
                <a:cs typeface="Verdana" pitchFamily="34" charset="0"/>
              </a:rPr>
              <a:t>‘PBT’ criteria 1</a:t>
            </a:r>
          </a:p>
        </p:txBody>
      </p:sp>
      <p:sp>
        <p:nvSpPr>
          <p:cNvPr id="4102" name="AutoShape 9"/>
          <p:cNvSpPr>
            <a:spLocks noChangeArrowheads="1"/>
          </p:cNvSpPr>
          <p:nvPr/>
        </p:nvSpPr>
        <p:spPr bwMode="auto">
          <a:xfrm rot="2700000">
            <a:off x="7642225" y="1989138"/>
            <a:ext cx="3003550" cy="3003550"/>
          </a:xfrm>
          <a:prstGeom prst="rtTriangle">
            <a:avLst/>
          </a:prstGeom>
          <a:noFill/>
          <a:ln>
            <a:noFill/>
          </a:ln>
          <a:effectLst/>
          <a:extLst>
            <a:ext uri="{909E8E84-426E-40DD-AFC4-6F175D3DCCD1}">
              <a14:hiddenFill xmlns:a14="http://schemas.microsoft.com/office/drawing/2010/main">
                <a:solidFill>
                  <a:srgbClr val="F0D14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 name="TextBox 1"/>
          <p:cNvSpPr txBox="1">
            <a:spLocks noChangeArrowheads="1"/>
          </p:cNvSpPr>
          <p:nvPr/>
        </p:nvSpPr>
        <p:spPr bwMode="auto">
          <a:xfrm>
            <a:off x="395536" y="2060847"/>
            <a:ext cx="8352928" cy="44644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82250">
              <a:buClr>
                <a:schemeClr val="tx2">
                  <a:lumMod val="65000"/>
                  <a:lumOff val="35000"/>
                </a:schemeClr>
              </a:buClr>
            </a:pPr>
            <a:r>
              <a:rPr lang="en-GB" dirty="0"/>
              <a:t>These are the ‘worst’ substances: which are persistent, </a:t>
            </a:r>
            <a:r>
              <a:rPr lang="en-GB" dirty="0" err="1"/>
              <a:t>bioaccumulative</a:t>
            </a:r>
            <a:r>
              <a:rPr lang="en-GB" dirty="0"/>
              <a:t> and toxic (PBT) or very persistent and very </a:t>
            </a:r>
            <a:r>
              <a:rPr lang="en-GB" dirty="0" err="1"/>
              <a:t>bioaccumulative</a:t>
            </a:r>
            <a:r>
              <a:rPr lang="en-GB" dirty="0"/>
              <a:t> (</a:t>
            </a:r>
            <a:r>
              <a:rPr lang="en-GB" dirty="0" err="1"/>
              <a:t>vPvB</a:t>
            </a:r>
            <a:r>
              <a:rPr lang="en-GB" dirty="0"/>
              <a:t>). </a:t>
            </a:r>
          </a:p>
          <a:p>
            <a:pPr marL="182250">
              <a:buClr>
                <a:schemeClr val="tx2">
                  <a:lumMod val="65000"/>
                  <a:lumOff val="35000"/>
                </a:schemeClr>
              </a:buClr>
            </a:pPr>
            <a:endParaRPr lang="en-GB" dirty="0"/>
          </a:p>
          <a:p>
            <a:pPr marL="468000" indent="-285750">
              <a:buClr>
                <a:schemeClr val="tx2">
                  <a:lumMod val="65000"/>
                  <a:lumOff val="35000"/>
                </a:schemeClr>
              </a:buClr>
              <a:buFont typeface="Wingdings" panose="05000000000000000000" pitchFamily="2" charset="2"/>
              <a:buChar char="§"/>
            </a:pPr>
            <a:r>
              <a:rPr lang="en-GB" dirty="0"/>
              <a:t>Identified according to set criteria under the EU REACH Regulation (Regulation (EC) No 1907/2006). </a:t>
            </a:r>
            <a:r>
              <a:rPr lang="en-GB" b="1" i="1" dirty="0"/>
              <a:t>See the Peter Fisk Associates book on REACH published by Wiley.</a:t>
            </a:r>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r>
              <a:rPr lang="en-GB" dirty="0"/>
              <a:t>PBT and </a:t>
            </a:r>
            <a:r>
              <a:rPr lang="en-GB" dirty="0" err="1"/>
              <a:t>vPvB</a:t>
            </a:r>
            <a:r>
              <a:rPr lang="en-GB" dirty="0"/>
              <a:t> substances, along with substances termed ‘CMR’, are considered as substances of very high concern (SVHC) under the REACH Regulation.  </a:t>
            </a:r>
          </a:p>
          <a:p>
            <a:pPr marL="468000" indent="-285750">
              <a:buClr>
                <a:schemeClr val="tx2">
                  <a:lumMod val="65000"/>
                  <a:lumOff val="35000"/>
                </a:schemeClr>
              </a:buClr>
              <a:buFont typeface="Wingdings" panose="05000000000000000000" pitchFamily="2" charset="2"/>
              <a:buChar char="§"/>
            </a:pPr>
            <a:endParaRPr lang="en-GB" dirty="0"/>
          </a:p>
          <a:p>
            <a:pPr marL="468000" indent="-285750">
              <a:buClr>
                <a:schemeClr val="tx2">
                  <a:lumMod val="65000"/>
                  <a:lumOff val="35000"/>
                </a:schemeClr>
              </a:buClr>
              <a:buFont typeface="Wingdings" panose="05000000000000000000" pitchFamily="2" charset="2"/>
              <a:buChar char="§"/>
            </a:pPr>
            <a:r>
              <a:rPr lang="en-GB" dirty="0"/>
              <a:t>One of the aims of the REACH Regulation is that SVHCs are progressively replaced by suitable alternative substances or technologies where these are economically and technically viable.</a:t>
            </a:r>
          </a:p>
        </p:txBody>
      </p:sp>
    </p:spTree>
    <p:extLst>
      <p:ext uri="{BB962C8B-B14F-4D97-AF65-F5344CB8AC3E}">
        <p14:creationId xmlns:p14="http://schemas.microsoft.com/office/powerpoint/2010/main" val="31571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15568299"/>
              </p:ext>
            </p:extLst>
          </p:nvPr>
        </p:nvGraphicFramePr>
        <p:xfrm>
          <a:off x="467544" y="836712"/>
          <a:ext cx="8208912" cy="5760639"/>
        </p:xfrm>
        <a:graphic>
          <a:graphicData uri="http://schemas.openxmlformats.org/drawingml/2006/table">
            <a:tbl>
              <a:tblPr firstRow="1" firstCol="1" bandRow="1"/>
              <a:tblGrid>
                <a:gridCol w="2052228">
                  <a:extLst>
                    <a:ext uri="{9D8B030D-6E8A-4147-A177-3AD203B41FA5}">
                      <a16:colId xmlns:a16="http://schemas.microsoft.com/office/drawing/2014/main" val="1320861840"/>
                    </a:ext>
                  </a:extLst>
                </a:gridCol>
                <a:gridCol w="2331746">
                  <a:extLst>
                    <a:ext uri="{9D8B030D-6E8A-4147-A177-3AD203B41FA5}">
                      <a16:colId xmlns:a16="http://schemas.microsoft.com/office/drawing/2014/main" val="3099640711"/>
                    </a:ext>
                  </a:extLst>
                </a:gridCol>
                <a:gridCol w="3824938">
                  <a:extLst>
                    <a:ext uri="{9D8B030D-6E8A-4147-A177-3AD203B41FA5}">
                      <a16:colId xmlns:a16="http://schemas.microsoft.com/office/drawing/2014/main" val="2218899939"/>
                    </a:ext>
                  </a:extLst>
                </a:gridCol>
              </a:tblGrid>
              <a:tr h="274317">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Property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Criteria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Values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460798"/>
                  </a:ext>
                </a:extLst>
              </a:tr>
              <a:tr h="1371581">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P (Persistent)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Biodegradation half-life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&gt;40 days (freshwater or estuarine water) or</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&gt;60 days (marine water) or</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&gt;120 days (soil, or fresh or estuarine water sediment) or</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&gt;180 days (marine sediment)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065575"/>
                  </a:ext>
                </a:extLst>
              </a:tr>
              <a:tr h="548632">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 (Bioaccumulative)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Bioconcentration factor (BCF) in aquatic species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BCF &gt;2000 L/kg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848502"/>
                  </a:ext>
                </a:extLst>
              </a:tr>
              <a:tr h="192021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T (Toxicity)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Long term no-observed effect concentration (NOEC) or EC</a:t>
                      </a:r>
                      <a:r>
                        <a:rPr lang="en-GB" sz="1600" baseline="-25000" dirty="0">
                          <a:effectLst/>
                          <a:latin typeface="Calibri" panose="020F0502020204030204" pitchFamily="34" charset="0"/>
                          <a:ea typeface="Calibri" panose="020F0502020204030204" pitchFamily="34" charset="0"/>
                          <a:cs typeface="Times New Roman" panose="02020603050405020304" pitchFamily="18" charset="0"/>
                        </a:rPr>
                        <a:t>10</a:t>
                      </a:r>
                      <a:r>
                        <a:rPr lang="en-GB" sz="1600" dirty="0">
                          <a:effectLst/>
                          <a:latin typeface="Calibri" panose="020F0502020204030204" pitchFamily="34" charset="0"/>
                          <a:ea typeface="Calibri" panose="020F0502020204030204" pitchFamily="34" charset="0"/>
                          <a:cs typeface="Times New Roman" panose="02020603050405020304" pitchFamily="18" charset="0"/>
                        </a:rPr>
                        <a:t> in aquatic organisms, or human health classification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NOEC &lt;0.01 mg/L or </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Carcinogenic category 1A or 1B or </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Germ cell mutagenic category 1A or 1B or</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Toxic for reproduction category 1A, 1B or 2 or</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Evidence of chronic toxicity (STOT RE category 1 or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912376"/>
                  </a:ext>
                </a:extLst>
              </a:tr>
              <a:tr h="1097264">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vP (very Persistent)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Biodegradation half-life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&gt;60 days (freshwater, estuarine water or marine water) or</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&gt;180 days (soil, or fresh, estuarine or marine water sediment)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599240"/>
                  </a:ext>
                </a:extLst>
              </a:tr>
              <a:tr h="548632">
                <a:tc>
                  <a:txBody>
                    <a:bodyPr/>
                    <a:lstStyle/>
                    <a:p>
                      <a:pPr>
                        <a:lnSpc>
                          <a:spcPct val="107000"/>
                        </a:lnSpc>
                        <a:spcAft>
                          <a:spcPts val="0"/>
                        </a:spcAft>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vB</a:t>
                      </a:r>
                      <a:r>
                        <a:rPr lang="en-GB" sz="1600" dirty="0">
                          <a:effectLst/>
                          <a:latin typeface="Calibri" panose="020F0502020204030204" pitchFamily="34" charset="0"/>
                          <a:ea typeface="Calibri" panose="020F0502020204030204" pitchFamily="34" charset="0"/>
                          <a:cs typeface="Times New Roman" panose="02020603050405020304" pitchFamily="18" charset="0"/>
                        </a:rPr>
                        <a:t> (very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Bioaccumulative</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Bioconcentration factor (BCF) in aquatic species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BCF &gt;5000 L/kg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8771921"/>
                  </a:ext>
                </a:extLst>
              </a:tr>
            </a:tbl>
          </a:graphicData>
        </a:graphic>
      </p:graphicFrame>
      <p:sp>
        <p:nvSpPr>
          <p:cNvPr id="6" name="Rectangle 7"/>
          <p:cNvSpPr txBox="1">
            <a:spLocks noChangeArrowheads="1"/>
          </p:cNvSpPr>
          <p:nvPr/>
        </p:nvSpPr>
        <p:spPr>
          <a:xfrm>
            <a:off x="-972616" y="-24525"/>
            <a:ext cx="5616575" cy="76478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altLang="en-US" sz="2800" b="1">
                <a:solidFill>
                  <a:srgbClr val="007581"/>
                </a:solidFill>
                <a:latin typeface="Verdana" pitchFamily="34" charset="0"/>
                <a:ea typeface="Verdana" pitchFamily="34" charset="0"/>
                <a:cs typeface="Verdana" pitchFamily="34" charset="0"/>
              </a:rPr>
              <a:t>‘PBT’ criteria 2</a:t>
            </a:r>
            <a:endParaRPr lang="en-GB" altLang="en-US" sz="2800" b="1" dirty="0">
              <a:solidFill>
                <a:srgbClr val="00758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44095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479</TotalTime>
  <Words>2127</Words>
  <Application>Microsoft Office PowerPoint</Application>
  <PresentationFormat>On-screen Show (4:3)</PresentationFormat>
  <Paragraphs>553</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Times New Roman</vt:lpstr>
      <vt:lpstr>Verdana</vt:lpstr>
      <vt:lpstr>Wingdings</vt:lpstr>
      <vt:lpstr>Office Theme</vt:lpstr>
      <vt:lpstr>PowerPoint Presentation</vt:lpstr>
      <vt:lpstr>Introduction</vt:lpstr>
      <vt:lpstr>Significance of this work 1</vt:lpstr>
      <vt:lpstr>Significance of this work 2</vt:lpstr>
      <vt:lpstr>Significance of this work 3</vt:lpstr>
      <vt:lpstr>Significance of this work 4</vt:lpstr>
      <vt:lpstr>PowerPoint Presentation</vt:lpstr>
      <vt:lpstr>‘PBT’ criteria 1</vt:lpstr>
      <vt:lpstr>PowerPoint Presentation</vt:lpstr>
      <vt:lpstr>Impact of being assessed as meeting ‘PBT’</vt:lpstr>
      <vt:lpstr>What about other cases?</vt:lpstr>
      <vt:lpstr>How might HSP relate to PBT or toxicity properties?</vt:lpstr>
      <vt:lpstr>PowerPoint Presentation</vt:lpstr>
      <vt:lpstr>PowerPoint Presentation</vt:lpstr>
      <vt:lpstr>PowerPoint Presentation</vt:lpstr>
      <vt:lpstr>Four case studies</vt:lpstr>
      <vt:lpstr>PowerPoint Presentation</vt:lpstr>
      <vt:lpstr>PowerPoint Presentation</vt:lpstr>
      <vt:lpstr>2 Chlorinated hydrocarbons </vt:lpstr>
      <vt:lpstr>3. Substitution of trichloroethylene</vt:lpstr>
      <vt:lpstr>4. Bioconcentration factor</vt:lpstr>
      <vt:lpstr>PowerPoint Presentation</vt:lpstr>
      <vt:lpstr>Ecotoxicity in general</vt:lpstr>
      <vt:lpstr>PowerPoint Presentation</vt:lpstr>
      <vt:lpstr>PowerPoint Presentation</vt:lpstr>
      <vt:lpstr>Summary and 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Wilkin</dc:creator>
  <cp:lastModifiedBy>Peter Fisk</cp:lastModifiedBy>
  <cp:revision>54</cp:revision>
  <cp:lastPrinted>2010-12-16T10:35:41Z</cp:lastPrinted>
  <dcterms:created xsi:type="dcterms:W3CDTF">2016-10-05T08:03:31Z</dcterms:created>
  <dcterms:modified xsi:type="dcterms:W3CDTF">2017-03-30T08:40:40Z</dcterms:modified>
</cp:coreProperties>
</file>